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708" r:id="rId3"/>
    <p:sldMasterId id="2147483720" r:id="rId4"/>
    <p:sldMasterId id="2147483756" r:id="rId5"/>
    <p:sldMasterId id="2147483768" r:id="rId6"/>
  </p:sldMasterIdLst>
  <p:sldIdLst>
    <p:sldId id="256" r:id="rId7"/>
    <p:sldId id="288" r:id="rId8"/>
    <p:sldId id="263" r:id="rId9"/>
    <p:sldId id="280" r:id="rId10"/>
    <p:sldId id="275" r:id="rId11"/>
    <p:sldId id="286" r:id="rId12"/>
    <p:sldId id="274" r:id="rId13"/>
    <p:sldId id="277" r:id="rId14"/>
    <p:sldId id="287" r:id="rId15"/>
    <p:sldId id="269" r:id="rId16"/>
    <p:sldId id="279" r:id="rId17"/>
    <p:sldId id="296" r:id="rId18"/>
    <p:sldId id="300" r:id="rId19"/>
    <p:sldId id="291" r:id="rId20"/>
    <p:sldId id="298" r:id="rId21"/>
    <p:sldId id="292" r:id="rId22"/>
    <p:sldId id="294" r:id="rId23"/>
    <p:sldId id="273" r:id="rId24"/>
    <p:sldId id="3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F1EA"/>
    <a:srgbClr val="48C9DE"/>
    <a:srgbClr val="1CD6C4"/>
    <a:srgbClr val="7EEAE0"/>
    <a:srgbClr val="8FEDE4"/>
    <a:srgbClr val="040402"/>
    <a:srgbClr val="121212"/>
    <a:srgbClr val="128FDC"/>
    <a:srgbClr val="39DFCF"/>
    <a:srgbClr val="17A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06:34:00.0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1 904,'2'1,"0"-1,0 1,0 0,0-1,0 1,0 0,-1 0,1 0,2 1,11 6,28 6,-1 3,0 1,2 4,117 69,18 8,-142-81,2-1,-1-3,40 10,234 63,-274-76,1-2,0-1,0-2,27 0,154-3,-191-3,31-3,0-3,0-3,-1-2,0-3,-1-2,-1-3,44-21,-57 18,0-2,-2-2,0-2,10-10,13-9,37-22,-9 7,-2-4,72-69,201-193,-297 275,3 2,1 4,3 3,57-25,-54 38,3 3,54-11,-80 24,-7 2,0 2,1 3,0 2,31 0,-42 5,0 2,-1 2,1 1,-1 2,0 1,13 6,24 11,-1 3,-2 3,-1 3,-1 3,-2 3,2 5,9 12,-1 3,-4 3,-2 3,39 50,-37-33,27 32,5-5,49 35,49 35,-177-154,0 1,-2 1,-1 0,-2 2,0 1,-2 0,-1 1,-2 1,-1 1,-1 0,-2 1,-2 0,2 12,-2 5,-2 1,-2 0,-2 0,-3 0,-1 0,-4 0,-1-1,-11 39,7-53,-2 0,-2-1,-1-1,-5 6,-29 69,13-7,5 2,-5 44,16-28,6 0,3 46,2-26,-16 72,21-189,-33 166,27-150,-2 1,-1-2,-12 22,-61 111,65-135,-1 0,-2-2,-16 16,23-33,-1-1,0 0,-1-1,-1-1,-12 6,-38 20,-2-1,57-33,-33 17,-1-3,0-2,-2-2,-28 4,-12-1,-1-4,-16-3,79-10,-1-2,1-2,0 0,0-2,0-1,0-1,0-2,1-1,0-1,0-1,-15-9,-111-51,-421-185,-9 20,391 170,-43-3,159 50,0 4,-1 2,-1 5,-54 1,123 6,5 0,0 0,-1 0,1 0,0 0,-1 1,1 0,0 0,-1 0,1 1,0-1,0 1,0 1,0-1,1 1,-1-1,-2 3,-6 7,1 0,0 1,1 1,1-1,0 2,0-1,2 2,0-1,-6 17,-4 15,2 2,2 0,2 3,-40 207,12 2,0 155,32-250,8 0,17 136,-2-177,6-2,5 0,5-1,6-2,38 93,-53-160,2-1,27 43,-40-78,1-1,1 0,1 0,0-2,0 1,2-2,0 0,12 7,23 12,1-2,20 5,202 91,-86-42,547 209,-719-288,519 193,-490-181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06:34:00.0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1 904,'2'1,"0"-1,0 1,0 0,0-1,0 1,0 0,-1 0,1 0,2 1,11 6,28 6,-1 3,0 1,2 4,117 69,18 8,-142-81,2-1,-1-3,40 10,234 63,-274-76,1-2,0-1,0-2,27 0,154-3,-191-3,31-3,0-3,0-3,-1-2,0-3,-1-2,-1-3,44-21,-57 18,0-2,-2-2,0-2,10-10,13-9,37-22,-9 7,-2-4,72-69,201-193,-297 275,3 2,1 4,3 3,57-25,-54 38,3 3,54-11,-80 24,-7 2,0 2,1 3,0 2,31 0,-42 5,0 2,-1 2,1 1,-1 2,0 1,13 6,24 11,-1 3,-2 3,-1 3,-1 3,-2 3,2 5,9 12,-1 3,-4 3,-2 3,39 50,-37-33,27 32,5-5,49 35,49 35,-177-154,0 1,-2 1,-1 0,-2 2,0 1,-2 0,-1 1,-2 1,-1 1,-1 0,-2 1,-2 0,2 12,-2 5,-2 1,-2 0,-2 0,-3 0,-1 0,-4 0,-1-1,-11 39,7-53,-2 0,-2-1,-1-1,-5 6,-29 69,13-7,5 2,-5 44,16-28,6 0,3 46,2-26,-16 72,21-189,-33 166,27-150,-2 1,-1-2,-12 22,-61 111,65-135,-1 0,-2-2,-16 16,23-33,-1-1,0 0,-1-1,-1-1,-12 6,-38 20,-2-1,57-33,-33 17,-1-3,0-2,-2-2,-28 4,-12-1,-1-4,-16-3,79-10,-1-2,1-2,0 0,0-2,0-1,0-1,0-2,1-1,0-1,0-1,-15-9,-111-51,-421-185,-9 20,391 170,-43-3,159 50,0 4,-1 2,-1 5,-54 1,123 6,5 0,0 0,-1 0,1 0,0 0,-1 1,1 0,0 0,-1 0,1 1,0-1,0 1,0 1,0-1,1 1,-1-1,-2 3,-6 7,1 0,0 1,1 1,1-1,0 2,0-1,2 2,0-1,-6 17,-4 15,2 2,2 0,2 3,-40 207,12 2,0 155,32-250,8 0,17 136,-2-177,6-2,5 0,5-1,6-2,38 93,-53-160,2-1,27 43,-40-78,1-1,1 0,1 0,0-2,0 1,2-2,0 0,12 7,23 12,1-2,20 5,202 91,-86-42,547 209,-719-288,519 193,-490-181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518C-CEE3-44DC-BFDF-C6E1C05EC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FB1EE-8D1E-4D5D-A450-285243068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B2F8-757C-4346-B5A4-A7902516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38E40-3142-4D68-A005-62CBF760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5FDCF-1B37-4E6F-953C-2F408CF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51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D6AE-8BE6-4E09-A720-F7B3AB91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662F0-6A7D-4C4C-B0DB-470FD039B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53051-5A21-4C81-915A-AA618C040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F24F5-FAF2-4CE2-BC96-6AB3AC45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E7FB-3E84-486D-8997-FD884D8A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09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7EC5A-DD67-4079-B249-6AC011801A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9C66D2-2840-40C4-9652-CF353731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5B8D-5C11-4A00-808D-3E28BD3E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3B34E-334B-4AF9-96B8-8F3C3963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2BC33-295E-4F41-AE2E-8FCE439B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452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260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09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590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620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298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693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820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83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C3CD-67BF-43B0-A7F0-CBDD0798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4AD7-2E69-4712-A2B5-649E82E3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F7C36-624D-447C-8EDB-ACBA09D9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8ACF8-536A-4B1C-9732-4A31C16C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00135-24BE-4941-BE7E-D1A76B5C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656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</a:t>
            </a:r>
            <a:r>
              <a:rPr lang="en-US"/>
              <a:t>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314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530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9124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1322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699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256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328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733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41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87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0D24-7024-48F1-BCCE-194AB34F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9C04D-C2F4-4D23-BEB2-FEF82E0D0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A86B0-CDC9-4DC0-A179-27E39FD5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B426F-4733-42CF-A8E2-A18549CF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88368-1A33-4E62-B173-4417C5A3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575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579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</a:t>
            </a:r>
            <a:r>
              <a:rPr lang="en-US"/>
              <a:t>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570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999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4341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687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417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3313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040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490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87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2CA7-100C-4637-AF2F-75372331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66DD-FA93-40F7-8A29-95675E35B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A1601-CECF-4165-A80A-F91B61E8A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D316D-690D-46E4-AEFF-CA491659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4EFB6-8D07-43EE-9498-6E0D7B3C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CDEEF-2178-43A4-A733-32F087A5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5300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7589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20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</a:t>
            </a:r>
            <a:r>
              <a:rPr lang="en-US"/>
              <a:t>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0053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9256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3655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7908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019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809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7965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55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5460-D2C1-45D0-B748-31332C38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0503C-C1CB-4D6E-AC4D-08F921F59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7A61F-D873-4354-B42E-47B4E57DB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254A0-BA74-4521-8D45-84D92EB96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54A02-C23A-4B30-BEB8-2171DB6FB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5CD0E-1804-4EFC-B432-672BD4A9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F81A0-2922-43F5-BCFF-DF5D92E1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1E86F-68FE-422A-921E-9F29B5EA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2702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1619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1541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638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</a:t>
            </a:r>
            <a:r>
              <a:rPr lang="en-US"/>
              <a:t>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036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4987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0718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7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8664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779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05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92CB-EE19-4773-87B9-0738A2D9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BAFD3-7522-42E6-8AC0-DB169A11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BD761-5F6C-471A-BFEB-83D3C83C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8C073-CF3E-4D7F-BF8E-513D54C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08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9611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1611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1593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8896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</a:t>
            </a:r>
            <a:r>
              <a:rPr lang="en-US"/>
              <a:t>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840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9402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56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10B8A-4C98-4F97-8843-1BDBA755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AF85C-5347-4C5A-9CB6-F397E93C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C90F-0DF5-4E28-BFCC-C8387887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2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3AF4-BC5C-418D-BF77-9D44E3E8B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02B23-645E-43C5-BBDF-5238F27AD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51564-1CCA-4F67-A566-D536BBCE5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541F0-EEEA-4737-A0C2-4F865440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AD49A-63F7-43F1-ADF5-066D9578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9BD91-ECA6-4B43-9ECA-45C0B4ED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64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E18C-A808-4540-9D47-6E214805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0B9DD-943F-40B5-B050-40AAE0DB2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C05DD-5773-42ED-A0E9-797F95F5D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47D11-4AD0-4B51-8DD1-5FC980CE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EA35B-7293-4727-9EA3-64FD494C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7148B-19FE-4AEE-92B6-533269AA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07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FA135-96B6-49E2-9728-1D8519AC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E8B73-7AA6-4FB5-8219-2AA0EFBD1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F3203-1214-4761-BC86-8B612A1B6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44E32-A7DD-4BAF-BA22-2E9822C84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2F223-50FE-44D0-9A4B-4D71FE533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91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281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32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64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3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CDC8368-41D0-4516-BC8F-D213E05A7496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5C25AC2-0DE4-47EB-9722-A9182FEF89A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57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47.png"/><Relationship Id="rId4" Type="http://schemas.openxmlformats.org/officeDocument/2006/relationships/image" Target="../media/image46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30.png"/><Relationship Id="rId7" Type="http://schemas.openxmlformats.org/officeDocument/2006/relationships/image" Target="../media/image4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1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tmp"/><Relationship Id="rId5" Type="http://schemas.openxmlformats.org/officeDocument/2006/relationships/image" Target="NULL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fif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7" Type="http://schemas.openxmlformats.org/officeDocument/2006/relationships/image" Target="../media/image59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8.tmp"/><Relationship Id="rId5" Type="http://schemas.openxmlformats.org/officeDocument/2006/relationships/image" Target="../media/image57.tmp"/><Relationship Id="rId4" Type="http://schemas.openxmlformats.org/officeDocument/2006/relationships/image" Target="../media/image56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5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mp"/><Relationship Id="rId13" Type="http://schemas.openxmlformats.org/officeDocument/2006/relationships/image" Target="../media/image27.tmp"/><Relationship Id="rId18" Type="http://schemas.openxmlformats.org/officeDocument/2006/relationships/image" Target="../media/image30.tmp"/><Relationship Id="rId26" Type="http://schemas.openxmlformats.org/officeDocument/2006/relationships/image" Target="../media/image75.png"/><Relationship Id="rId3" Type="http://schemas.openxmlformats.org/officeDocument/2006/relationships/image" Target="../media/image56.png"/><Relationship Id="rId21" Type="http://schemas.openxmlformats.org/officeDocument/2006/relationships/image" Target="../media/image71.png"/><Relationship Id="rId7" Type="http://schemas.openxmlformats.org/officeDocument/2006/relationships/image" Target="../media/image60.tmp"/><Relationship Id="rId12" Type="http://schemas.openxmlformats.org/officeDocument/2006/relationships/image" Target="../media/image29.tmp"/><Relationship Id="rId17" Type="http://schemas.openxmlformats.org/officeDocument/2006/relationships/image" Target="../media/image68.png"/><Relationship Id="rId25" Type="http://schemas.openxmlformats.org/officeDocument/2006/relationships/image" Target="../media/image74.png"/><Relationship Id="rId2" Type="http://schemas.openxmlformats.org/officeDocument/2006/relationships/image" Target="../media/image63.tmp"/><Relationship Id="rId16" Type="http://schemas.openxmlformats.org/officeDocument/2006/relationships/image" Target="../media/image6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3.png"/><Relationship Id="rId5" Type="http://schemas.openxmlformats.org/officeDocument/2006/relationships/image" Target="../media/image58.png"/><Relationship Id="rId15" Type="http://schemas.openxmlformats.org/officeDocument/2006/relationships/image" Target="../media/image660.tmp"/><Relationship Id="rId23" Type="http://schemas.openxmlformats.org/officeDocument/2006/relationships/image" Target="../media/image55.tmp"/><Relationship Id="rId10" Type="http://schemas.openxmlformats.org/officeDocument/2006/relationships/image" Target="../media/image630.tmp"/><Relationship Id="rId19" Type="http://schemas.openxmlformats.org/officeDocument/2006/relationships/image" Target="../media/image69.png"/><Relationship Id="rId4" Type="http://schemas.openxmlformats.org/officeDocument/2006/relationships/image" Target="../media/image57.png"/><Relationship Id="rId9" Type="http://schemas.openxmlformats.org/officeDocument/2006/relationships/image" Target="../media/image62.tmp"/><Relationship Id="rId14" Type="http://schemas.openxmlformats.org/officeDocument/2006/relationships/image" Target="../media/image650.png"/><Relationship Id="rId22" Type="http://schemas.openxmlformats.org/officeDocument/2006/relationships/image" Target="../media/image54.tmp"/><Relationship Id="rId27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tmp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jpg"/><Relationship Id="rId4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3" Type="http://schemas.openxmlformats.org/officeDocument/2006/relationships/image" Target="../media/image7.png"/><Relationship Id="rId21" Type="http://schemas.openxmlformats.org/officeDocument/2006/relationships/slide" Target="slide150.xml"/><Relationship Id="rId7" Type="http://schemas.openxmlformats.org/officeDocument/2006/relationships/image" Target="../media/image9.png"/><Relationship Id="rId12" Type="http://schemas.openxmlformats.org/officeDocument/2006/relationships/slide" Target="slide7.xml"/><Relationship Id="rId17" Type="http://schemas.openxmlformats.org/officeDocument/2006/relationships/image" Target="../media/image13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slide" Target="slide6.xml"/><Relationship Id="rId10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slide" Target="slide10.xml"/><Relationship Id="rId14" Type="http://schemas.openxmlformats.org/officeDocument/2006/relationships/image" Target="../media/image12.png"/><Relationship Id="rId2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mp"/><Relationship Id="rId13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3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11" Type="http://schemas.openxmlformats.org/officeDocument/2006/relationships/image" Target="../media/image22.tmp"/><Relationship Id="rId5" Type="http://schemas.openxmlformats.org/officeDocument/2006/relationships/image" Target="../media/image16.png"/><Relationship Id="rId10" Type="http://schemas.openxmlformats.org/officeDocument/2006/relationships/image" Target="../media/image21.tmp"/><Relationship Id="rId4" Type="http://schemas.openxmlformats.org/officeDocument/2006/relationships/image" Target="../media/image15.png"/><Relationship Id="rId9" Type="http://schemas.openxmlformats.org/officeDocument/2006/relationships/image" Target="../media/image20.tmp"/><Relationship Id="rId1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mp"/><Relationship Id="rId13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27.tmp"/><Relationship Id="rId12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tmp"/><Relationship Id="rId11" Type="http://schemas.openxmlformats.org/officeDocument/2006/relationships/image" Target="../media/image31.tmp"/><Relationship Id="rId5" Type="http://schemas.openxmlformats.org/officeDocument/2006/relationships/image" Target="../media/image25.tmp"/><Relationship Id="rId10" Type="http://schemas.openxmlformats.org/officeDocument/2006/relationships/image" Target="../media/image30.tmp"/><Relationship Id="rId4" Type="http://schemas.openxmlformats.org/officeDocument/2006/relationships/image" Target="../media/image18.png"/><Relationship Id="rId9" Type="http://schemas.openxmlformats.org/officeDocument/2006/relationships/image" Target="../media/image29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jpg"/><Relationship Id="rId7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Relationship Id="rId6" Type="http://schemas.openxmlformats.org/officeDocument/2006/relationships/slide" Target="slide8.xml"/><Relationship Id="rId5" Type="http://schemas.openxmlformats.org/officeDocument/2006/relationships/image" Target="../media/image36.png"/><Relationship Id="rId10" Type="http://schemas.openxmlformats.org/officeDocument/2006/relationships/image" Target="../media/image39.jpeg"/><Relationship Id="rId4" Type="http://schemas.openxmlformats.org/officeDocument/2006/relationships/image" Target="../media/image35.jpg"/><Relationship Id="rId9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slide" Target="slide9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young person taking a selfie&#10;&#10;Description automatically generated">
            <a:extLst>
              <a:ext uri="{FF2B5EF4-FFF2-40B4-BE49-F238E27FC236}">
                <a16:creationId xmlns:a16="http://schemas.microsoft.com/office/drawing/2014/main" id="{8627E63E-C921-4C81-AED9-4A567365B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r="132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F181F4C-B40B-400E-B827-76A3776D29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5C8B88E-1518-4822-92F1-F0C2AEF20F2C}"/>
              </a:ext>
            </a:extLst>
          </p:cNvPr>
          <p:cNvGrpSpPr/>
          <p:nvPr/>
        </p:nvGrpSpPr>
        <p:grpSpPr>
          <a:xfrm>
            <a:off x="7734300" y="1400175"/>
            <a:ext cx="3679278" cy="4057650"/>
            <a:chOff x="7915275" y="1295400"/>
            <a:chExt cx="3679278" cy="40576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82D77EB-E69E-4514-AE82-EA57E904A37F}"/>
                </a:ext>
              </a:extLst>
            </p:cNvPr>
            <p:cNvGrpSpPr/>
            <p:nvPr/>
          </p:nvGrpSpPr>
          <p:grpSpPr>
            <a:xfrm>
              <a:off x="7915275" y="1295400"/>
              <a:ext cx="3679278" cy="4057650"/>
              <a:chOff x="7705178" y="1295400"/>
              <a:chExt cx="3708400" cy="410972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1DEB5A7-0980-4F54-9FCF-F5C21A657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5178" y="1295400"/>
                <a:ext cx="37084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F1F6BD2-6378-4DFC-A9A9-457FA7BE6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5178" y="5394609"/>
                <a:ext cx="3708400" cy="1051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1D82933-4D5D-42CE-9146-1DEADB47EE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4002" y="1295400"/>
                <a:ext cx="0" cy="410972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040339D-0D4D-4863-BEDF-ECB5175F6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797" y="1295400"/>
                <a:ext cx="0" cy="410972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FC254A-AFB1-4285-A853-6C2FC80C5459}"/>
                </a:ext>
              </a:extLst>
            </p:cNvPr>
            <p:cNvSpPr txBox="1"/>
            <p:nvPr/>
          </p:nvSpPr>
          <p:spPr>
            <a:xfrm>
              <a:off x="7982591" y="1581150"/>
              <a:ext cx="35339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Gill Sans MT" panose="020B0502020104020203" pitchFamily="34" charset="0"/>
                </a:rPr>
                <a:t>MUSIC</a:t>
              </a:r>
              <a:endParaRPr lang="en-US" sz="2400" b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RECOMMENDATION</a:t>
              </a:r>
            </a:p>
            <a:p>
              <a:pPr algn="ctr"/>
              <a:r>
                <a:rPr lang="en-US" sz="2400" b="1">
                  <a:solidFill>
                    <a:schemeClr val="bg1"/>
                  </a:solidFill>
                  <a:latin typeface="Gill Sans MT" panose="020B0502020104020203" pitchFamily="34" charset="0"/>
                </a:rPr>
                <a:t>SYSTEMS</a:t>
              </a:r>
              <a:endParaRPr lang="en-IN" sz="2400" b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82D547-D55B-4BE5-A9D6-3FD3E3B124FE}"/>
                </a:ext>
              </a:extLst>
            </p:cNvPr>
            <p:cNvSpPr txBox="1"/>
            <p:nvPr/>
          </p:nvSpPr>
          <p:spPr>
            <a:xfrm>
              <a:off x="8477972" y="3864452"/>
              <a:ext cx="25431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Gill Sans MT" panose="020B0502020104020203" pitchFamily="34" charset="0"/>
                </a:rPr>
                <a:t>PUJIT 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GOLCHHA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Gill Sans MT" panose="020B0502020104020203" pitchFamily="34" charset="0"/>
                </a:rPr>
                <a:t>SHRISTI 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JAIN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ANANYA KAMDAR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Gill Sans MT" panose="020B0502020104020203" pitchFamily="34" charset="0"/>
                </a:rPr>
                <a:t>PHALGUNI 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KOTHARI</a:t>
              </a:r>
              <a:endParaRPr lang="en-IN" sz="2000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549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042318-1019-4133-B199-4DD9DBCA857E}"/>
              </a:ext>
            </a:extLst>
          </p:cNvPr>
          <p:cNvGrpSpPr/>
          <p:nvPr/>
        </p:nvGrpSpPr>
        <p:grpSpPr>
          <a:xfrm>
            <a:off x="0" y="-71120"/>
            <a:ext cx="12192000" cy="6929120"/>
            <a:chOff x="0" y="-71120"/>
            <a:chExt cx="12192000" cy="69291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868701-D8B6-43B4-A902-888A48E0B514}"/>
                </a:ext>
              </a:extLst>
            </p:cNvPr>
            <p:cNvGrpSpPr/>
            <p:nvPr/>
          </p:nvGrpSpPr>
          <p:grpSpPr>
            <a:xfrm>
              <a:off x="0" y="-71120"/>
              <a:ext cx="12192000" cy="6929120"/>
              <a:chOff x="0" y="-71120"/>
              <a:chExt cx="12192000" cy="692912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36C4D05-C1DB-4E4A-BBE7-4577CED5A496}"/>
                  </a:ext>
                </a:extLst>
              </p:cNvPr>
              <p:cNvGrpSpPr/>
              <p:nvPr/>
            </p:nvGrpSpPr>
            <p:grpSpPr>
              <a:xfrm>
                <a:off x="0" y="-71120"/>
                <a:ext cx="12192000" cy="6929120"/>
                <a:chOff x="0" y="-71120"/>
                <a:chExt cx="12192000" cy="6929120"/>
              </a:xfrm>
            </p:grpSpPr>
            <p:pic>
              <p:nvPicPr>
                <p:cNvPr id="3" name="Picture 2" descr="A screenshot of a cell phone screen with text&#10;&#10;Description automatically generated">
                  <a:extLst>
                    <a:ext uri="{FF2B5EF4-FFF2-40B4-BE49-F238E27FC236}">
                      <a16:creationId xmlns:a16="http://schemas.microsoft.com/office/drawing/2014/main" id="{CA7A89E1-F959-47B4-8E7C-B699AB1B3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774" r="19917" b="15144"/>
                <a:stretch/>
              </p:blipFill>
              <p:spPr>
                <a:xfrm>
                  <a:off x="0" y="-71120"/>
                  <a:ext cx="12192000" cy="6929120"/>
                </a:xfrm>
                <a:prstGeom prst="rect">
                  <a:avLst/>
                </a:prstGeom>
              </p:spPr>
            </p:pic>
            <p:pic>
              <p:nvPicPr>
                <p:cNvPr id="5" name="Picture 4" descr="A group of people in a dark room&#10;&#10;Description automatically generated">
                  <a:extLst>
                    <a:ext uri="{FF2B5EF4-FFF2-40B4-BE49-F238E27FC236}">
                      <a16:creationId xmlns:a16="http://schemas.microsoft.com/office/drawing/2014/main" id="{EDBE81B2-E7B9-4C99-B08D-B7E41776F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43" t="4405" r="6427" b="3439"/>
                <a:stretch/>
              </p:blipFill>
              <p:spPr>
                <a:xfrm>
                  <a:off x="5068285" y="4719209"/>
                  <a:ext cx="2108691" cy="2138791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 descr="A picture containing young, woman, girl, phone&#10;&#10;Description automatically generated">
                <a:extLst>
                  <a:ext uri="{FF2B5EF4-FFF2-40B4-BE49-F238E27FC236}">
                    <a16:creationId xmlns:a16="http://schemas.microsoft.com/office/drawing/2014/main" id="{487859DB-8D55-4EE3-88F3-77814E7AC2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06"/>
              <a:stretch/>
            </p:blipFill>
            <p:spPr>
              <a:xfrm>
                <a:off x="9734063" y="4719209"/>
                <a:ext cx="2108691" cy="213879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D8D42C-1EDF-478F-B008-A0FC239AD889}"/>
                </a:ext>
              </a:extLst>
            </p:cNvPr>
            <p:cNvSpPr/>
            <p:nvPr/>
          </p:nvSpPr>
          <p:spPr>
            <a:xfrm>
              <a:off x="2724150" y="76201"/>
              <a:ext cx="2771775" cy="666750"/>
            </a:xfrm>
            <a:prstGeom prst="rect">
              <a:avLst/>
            </a:prstGeom>
            <a:solidFill>
              <a:srgbClr val="1313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02979670-82B4-4FAD-853C-13E62D471F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7035499"/>
                  </p:ext>
                </p:extLst>
              </p:nvPr>
            </p:nvGraphicFramePr>
            <p:xfrm>
              <a:off x="5324474" y="312486"/>
              <a:ext cx="2581277" cy="577786"/>
            </p:xfrm>
            <a:graphic>
              <a:graphicData uri="http://schemas.microsoft.com/office/powerpoint/2016/slidezoom">
                <pslz:sldZm>
                  <pslz:sldZmObj sldId="279" cId="2857438825">
                    <pslz:zmPr id="{33A0F60E-6D4E-4304-A7B9-C2E89511600B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1277" cy="5777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02979670-82B4-4FAD-853C-13E62D471F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474" y="312486"/>
                <a:ext cx="2581277" cy="5777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45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5EC2B4-1BBD-4E88-A2DE-BC3649B79E7A}"/>
              </a:ext>
            </a:extLst>
          </p:cNvPr>
          <p:cNvSpPr txBox="1">
            <a:spLocks/>
          </p:cNvSpPr>
          <p:nvPr/>
        </p:nvSpPr>
        <p:spPr>
          <a:xfrm>
            <a:off x="590850" y="583748"/>
            <a:ext cx="5843754" cy="7286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39DFCF"/>
                </a:solidFill>
                <a:latin typeface="Gill Sans MT" panose="020B0502020104020203" pitchFamily="34" charset="0"/>
              </a:rPr>
              <a:t>K-Means </a:t>
            </a:r>
            <a:r>
              <a:rPr lang="en-US" b="1">
                <a:solidFill>
                  <a:srgbClr val="39DFCF"/>
                </a:solidFill>
                <a:latin typeface="Gill Sans MT" panose="020B0502020104020203" pitchFamily="34" charset="0"/>
              </a:rPr>
              <a:t>Clustering</a:t>
            </a:r>
            <a:endParaRPr lang="en-IN" sz="48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A073F0-2057-46C9-B88C-4DC50B2591F0}"/>
                  </a:ext>
                </a:extLst>
              </p14:cNvPr>
              <p14:cNvContentPartPr/>
              <p14:nvPr/>
            </p14:nvContentPartPr>
            <p14:xfrm>
              <a:off x="7143555" y="721785"/>
              <a:ext cx="2239560" cy="2808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A073F0-2057-46C9-B88C-4DC50B2591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4554" y="712785"/>
                <a:ext cx="2257203" cy="2825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F3AF408-578E-4B4F-AA58-AAB5494A2664}"/>
              </a:ext>
            </a:extLst>
          </p:cNvPr>
          <p:cNvSpPr/>
          <p:nvPr/>
        </p:nvSpPr>
        <p:spPr>
          <a:xfrm>
            <a:off x="6603941" y="112168"/>
            <a:ext cx="2101270" cy="2013617"/>
          </a:xfrm>
          <a:prstGeom prst="ellipse">
            <a:avLst/>
          </a:prstGeom>
          <a:solidFill>
            <a:srgbClr val="77E9D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latin typeface="Arial Nova" panose="020B0504020202020204" pitchFamily="34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B8DFBC-40F0-4C90-B6E0-8863A14BC10E}"/>
              </a:ext>
            </a:extLst>
          </p:cNvPr>
          <p:cNvSpPr/>
          <p:nvPr/>
        </p:nvSpPr>
        <p:spPr>
          <a:xfrm>
            <a:off x="6563390" y="2355820"/>
            <a:ext cx="2101270" cy="2013617"/>
          </a:xfrm>
          <a:prstGeom prst="ellipse">
            <a:avLst/>
          </a:prstGeom>
          <a:solidFill>
            <a:srgbClr val="48C9D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latin typeface="Arial Nova" panose="020B0504020202020204" pitchFamily="34" charset="0"/>
            </a:endParaRPr>
          </a:p>
          <a:p>
            <a:pPr algn="ctr"/>
            <a:endParaRPr lang="en-US" dirty="0">
              <a:latin typeface="Arial Nova" panose="020B0504020202020204" pitchFamily="34" charset="0"/>
            </a:endParaRPr>
          </a:p>
          <a:p>
            <a:pPr algn="ctr"/>
            <a:endParaRPr lang="en-US" dirty="0">
              <a:latin typeface="Arial Nova" panose="020B0504020202020204" pitchFamily="34" charset="0"/>
            </a:endParaRPr>
          </a:p>
          <a:p>
            <a:pPr algn="ctr"/>
            <a:endParaRPr lang="en-US" dirty="0">
              <a:latin typeface="Arial Nova" panose="020B0504020202020204" pitchFamily="34" charset="0"/>
            </a:endParaRPr>
          </a:p>
          <a:p>
            <a:pPr algn="ctr"/>
            <a:endParaRPr lang="en-US" dirty="0">
              <a:latin typeface="Arial Nova" panose="020B0504020202020204" pitchFamily="34" charset="0"/>
            </a:endParaRPr>
          </a:p>
          <a:p>
            <a:pPr algn="ctr"/>
            <a:endParaRPr lang="en-IN" dirty="0">
              <a:latin typeface="Arial Nova" panose="020B05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F55CE2-201D-41A9-8EAA-EC899D7B1D76}"/>
              </a:ext>
            </a:extLst>
          </p:cNvPr>
          <p:cNvSpPr/>
          <p:nvPr/>
        </p:nvSpPr>
        <p:spPr>
          <a:xfrm>
            <a:off x="6563390" y="4640783"/>
            <a:ext cx="2101270" cy="2013617"/>
          </a:xfrm>
          <a:prstGeom prst="ellipse">
            <a:avLst/>
          </a:prstGeom>
          <a:solidFill>
            <a:srgbClr val="128FD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74B058-6A2A-41F7-92BF-014FC2D61315}"/>
              </a:ext>
            </a:extLst>
          </p:cNvPr>
          <p:cNvSpPr/>
          <p:nvPr/>
        </p:nvSpPr>
        <p:spPr>
          <a:xfrm>
            <a:off x="8864057" y="3554257"/>
            <a:ext cx="2101270" cy="2013617"/>
          </a:xfrm>
          <a:prstGeom prst="ellipse">
            <a:avLst/>
          </a:prstGeom>
          <a:solidFill>
            <a:srgbClr val="2DAFE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  <a:p>
            <a:pPr algn="ctr"/>
            <a:endParaRPr lang="en-US" dirty="0">
              <a:latin typeface="Arial Nova" panose="020B0504020202020204" pitchFamily="34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072478-9F2B-4463-80D8-AE5EF9F81CC2}"/>
              </a:ext>
            </a:extLst>
          </p:cNvPr>
          <p:cNvSpPr/>
          <p:nvPr/>
        </p:nvSpPr>
        <p:spPr>
          <a:xfrm>
            <a:off x="8864057" y="1159463"/>
            <a:ext cx="2101270" cy="2013617"/>
          </a:xfrm>
          <a:prstGeom prst="ellipse">
            <a:avLst/>
          </a:prstGeom>
          <a:solidFill>
            <a:srgbClr val="1CD6C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D750E5-6CCD-4173-B775-05261D9E0321}"/>
              </a:ext>
            </a:extLst>
          </p:cNvPr>
          <p:cNvSpPr/>
          <p:nvPr/>
        </p:nvSpPr>
        <p:spPr>
          <a:xfrm>
            <a:off x="6783798" y="752263"/>
            <a:ext cx="1762125" cy="733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energy </a:t>
            </a:r>
          </a:p>
          <a:p>
            <a:pPr algn="ctr"/>
            <a:r>
              <a:rPr lang="en-US"/>
              <a:t>and liveness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C5E657-E786-40DC-9A28-3CD5F19EDBB3}"/>
              </a:ext>
            </a:extLst>
          </p:cNvPr>
          <p:cNvSpPr/>
          <p:nvPr/>
        </p:nvSpPr>
        <p:spPr>
          <a:xfrm>
            <a:off x="9022323" y="1943445"/>
            <a:ext cx="1760884" cy="4735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High tempo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87BAF3-8B69-4452-9D13-DD4CE35BC7E6}"/>
              </a:ext>
            </a:extLst>
          </p:cNvPr>
          <p:cNvSpPr/>
          <p:nvPr/>
        </p:nvSpPr>
        <p:spPr>
          <a:xfrm>
            <a:off x="6736540" y="3115562"/>
            <a:ext cx="1760884" cy="494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High speechiness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830456-EAC1-4BAF-ABDF-B377D1DC129E}"/>
              </a:ext>
            </a:extLst>
          </p:cNvPr>
          <p:cNvSpPr/>
          <p:nvPr/>
        </p:nvSpPr>
        <p:spPr>
          <a:xfrm>
            <a:off x="8974697" y="4055225"/>
            <a:ext cx="1853655" cy="979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danceability </a:t>
            </a:r>
            <a:r>
              <a:rPr lang="en-US"/>
              <a:t>and instrumentalness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8C0577-D364-4A59-A735-FC2C9983D59D}"/>
              </a:ext>
            </a:extLst>
          </p:cNvPr>
          <p:cNvSpPr/>
          <p:nvPr/>
        </p:nvSpPr>
        <p:spPr>
          <a:xfrm>
            <a:off x="6733583" y="5313918"/>
            <a:ext cx="1760884" cy="7972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High acousticness </a:t>
            </a:r>
            <a:r>
              <a:rPr lang="en-US" dirty="0"/>
              <a:t>and valence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EACBE-C660-4957-87AB-503977C1DE8E}"/>
              </a:ext>
            </a:extLst>
          </p:cNvPr>
          <p:cNvSpPr txBox="1"/>
          <p:nvPr/>
        </p:nvSpPr>
        <p:spPr>
          <a:xfrm>
            <a:off x="3914608" y="1647899"/>
            <a:ext cx="159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All We Know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B86C8-040F-4C02-9FB1-42A611E5E5B7}"/>
              </a:ext>
            </a:extLst>
          </p:cNvPr>
          <p:cNvSpPr txBox="1"/>
          <p:nvPr/>
        </p:nvSpPr>
        <p:spPr>
          <a:xfrm>
            <a:off x="3915584" y="2844229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Toothbrush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D1CB5-46FC-4133-8916-77D057FFA4BA}"/>
              </a:ext>
            </a:extLst>
          </p:cNvPr>
          <p:cNvSpPr txBox="1"/>
          <p:nvPr/>
        </p:nvSpPr>
        <p:spPr>
          <a:xfrm>
            <a:off x="3906060" y="193269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Heaven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C6042-AAC4-4733-8F02-B5148A7D6286}"/>
              </a:ext>
            </a:extLst>
          </p:cNvPr>
          <p:cNvSpPr txBox="1"/>
          <p:nvPr/>
        </p:nvSpPr>
        <p:spPr>
          <a:xfrm>
            <a:off x="3906060" y="222200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Wonderwall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2FC3C9-43CE-4E9D-B574-C6C17E1CBEF8}"/>
              </a:ext>
            </a:extLst>
          </p:cNvPr>
          <p:cNvSpPr txBox="1"/>
          <p:nvPr/>
        </p:nvSpPr>
        <p:spPr>
          <a:xfrm>
            <a:off x="675777" y="2829996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Zombie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758D2-C2D3-40C0-B867-5F723B85502A}"/>
              </a:ext>
            </a:extLst>
          </p:cNvPr>
          <p:cNvSpPr txBox="1"/>
          <p:nvPr/>
        </p:nvSpPr>
        <p:spPr>
          <a:xfrm>
            <a:off x="665879" y="190025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Perfect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2CC35-3F8A-40F2-B154-56CDB9005846}"/>
              </a:ext>
            </a:extLst>
          </p:cNvPr>
          <p:cNvSpPr txBox="1"/>
          <p:nvPr/>
        </p:nvSpPr>
        <p:spPr>
          <a:xfrm>
            <a:off x="671513" y="2532462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Ride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3573B8-15D6-4F6C-94C8-BF0CD300DC37}"/>
              </a:ext>
            </a:extLst>
          </p:cNvPr>
          <p:cNvSpPr txBox="1"/>
          <p:nvPr/>
        </p:nvSpPr>
        <p:spPr>
          <a:xfrm>
            <a:off x="661615" y="2205034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Love Story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F2397B-7549-4382-A160-9D6842180243}"/>
              </a:ext>
            </a:extLst>
          </p:cNvPr>
          <p:cNvSpPr txBox="1"/>
          <p:nvPr/>
        </p:nvSpPr>
        <p:spPr>
          <a:xfrm>
            <a:off x="657525" y="160771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Rap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God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0C699A-2C50-4D47-AF6C-3765B7553238}"/>
              </a:ext>
            </a:extLst>
          </p:cNvPr>
          <p:cNvSpPr txBox="1"/>
          <p:nvPr/>
        </p:nvSpPr>
        <p:spPr>
          <a:xfrm>
            <a:off x="3924313" y="2530863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Humble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0448BC-DF67-48D2-92E9-8874F0D15CCB}"/>
              </a:ext>
            </a:extLst>
          </p:cNvPr>
          <p:cNvSpPr txBox="1"/>
          <p:nvPr/>
        </p:nvSpPr>
        <p:spPr>
          <a:xfrm>
            <a:off x="2198317" y="2206684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Cold Water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BEC97B-4F59-4E2A-AB95-74AABBBEAB44}"/>
              </a:ext>
            </a:extLst>
          </p:cNvPr>
          <p:cNvSpPr txBox="1"/>
          <p:nvPr/>
        </p:nvSpPr>
        <p:spPr>
          <a:xfrm>
            <a:off x="2212203" y="252460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Animals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14DC09-48B3-43C1-9C00-7CE459BBA7C3}"/>
              </a:ext>
            </a:extLst>
          </p:cNvPr>
          <p:cNvSpPr txBox="1"/>
          <p:nvPr/>
        </p:nvSpPr>
        <p:spPr>
          <a:xfrm>
            <a:off x="2188516" y="189985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One Dance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14EE6-5BEF-4FE6-8CCD-803104F07C50}"/>
              </a:ext>
            </a:extLst>
          </p:cNvPr>
          <p:cNvSpPr txBox="1"/>
          <p:nvPr/>
        </p:nvSpPr>
        <p:spPr>
          <a:xfrm>
            <a:off x="2188891" y="1609604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Bangerang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D0A595-D667-4389-AC8C-7B082B71C92C}"/>
              </a:ext>
            </a:extLst>
          </p:cNvPr>
          <p:cNvSpPr txBox="1"/>
          <p:nvPr/>
        </p:nvSpPr>
        <p:spPr>
          <a:xfrm>
            <a:off x="2212203" y="284535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21 Guns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DA1B38-0230-463E-B775-1DDE7FA33578}"/>
              </a:ext>
            </a:extLst>
          </p:cNvPr>
          <p:cNvSpPr txBox="1"/>
          <p:nvPr/>
        </p:nvSpPr>
        <p:spPr>
          <a:xfrm>
            <a:off x="6925800" y="3431799"/>
            <a:ext cx="159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All We Know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809BC9-F353-4FA3-96EA-C076BA5DA00B}"/>
              </a:ext>
            </a:extLst>
          </p:cNvPr>
          <p:cNvSpPr txBox="1"/>
          <p:nvPr/>
        </p:nvSpPr>
        <p:spPr>
          <a:xfrm>
            <a:off x="9305504" y="2275482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Toothbrush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DB1710-D285-402A-905D-07DA9F8711DE}"/>
              </a:ext>
            </a:extLst>
          </p:cNvPr>
          <p:cNvSpPr txBox="1"/>
          <p:nvPr/>
        </p:nvSpPr>
        <p:spPr>
          <a:xfrm>
            <a:off x="9456753" y="4369437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Heaven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C1B87A-F25B-4372-800C-9B8CB2192420}"/>
              </a:ext>
            </a:extLst>
          </p:cNvPr>
          <p:cNvSpPr txBox="1"/>
          <p:nvPr/>
        </p:nvSpPr>
        <p:spPr>
          <a:xfrm>
            <a:off x="9274253" y="4683709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Wonderwall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B0B30-59C4-4020-8550-5F3DBD42A43C}"/>
              </a:ext>
            </a:extLst>
          </p:cNvPr>
          <p:cNvSpPr txBox="1"/>
          <p:nvPr/>
        </p:nvSpPr>
        <p:spPr>
          <a:xfrm>
            <a:off x="7154749" y="953769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Zombie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059DAA-2172-485C-844C-89AB41CC0ED6}"/>
              </a:ext>
            </a:extLst>
          </p:cNvPr>
          <p:cNvSpPr txBox="1"/>
          <p:nvPr/>
        </p:nvSpPr>
        <p:spPr>
          <a:xfrm>
            <a:off x="7101575" y="5142586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Perfect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9AC062-4F23-4BF4-89F0-0BA1B23B7DAF}"/>
              </a:ext>
            </a:extLst>
          </p:cNvPr>
          <p:cNvSpPr txBox="1"/>
          <p:nvPr/>
        </p:nvSpPr>
        <p:spPr>
          <a:xfrm>
            <a:off x="7345133" y="3119223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Ride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007BA8-B708-42E5-806D-9780F1706C07}"/>
              </a:ext>
            </a:extLst>
          </p:cNvPr>
          <p:cNvSpPr txBox="1"/>
          <p:nvPr/>
        </p:nvSpPr>
        <p:spPr>
          <a:xfrm>
            <a:off x="7034018" y="64332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Love Story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364A8C-B996-443B-A7EE-4F2AD593A897}"/>
              </a:ext>
            </a:extLst>
          </p:cNvPr>
          <p:cNvSpPr txBox="1"/>
          <p:nvPr/>
        </p:nvSpPr>
        <p:spPr>
          <a:xfrm>
            <a:off x="7101576" y="2803748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Rap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God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B316ED-7672-478D-B0B8-2ED4B4C23C9E}"/>
              </a:ext>
            </a:extLst>
          </p:cNvPr>
          <p:cNvSpPr txBox="1"/>
          <p:nvPr/>
        </p:nvSpPr>
        <p:spPr>
          <a:xfrm>
            <a:off x="7154749" y="127868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Humble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24A063-D4DE-4AEE-97BF-3424D8FF9308}"/>
              </a:ext>
            </a:extLst>
          </p:cNvPr>
          <p:cNvSpPr txBox="1"/>
          <p:nvPr/>
        </p:nvSpPr>
        <p:spPr>
          <a:xfrm>
            <a:off x="9304044" y="193269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Cold Water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C00710-F28E-47F8-9DF0-C6A8EA63F134}"/>
              </a:ext>
            </a:extLst>
          </p:cNvPr>
          <p:cNvSpPr txBox="1"/>
          <p:nvPr/>
        </p:nvSpPr>
        <p:spPr>
          <a:xfrm>
            <a:off x="7063521" y="5749013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Animals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3BB3EC-52EE-412E-88DA-45DE731901ED}"/>
              </a:ext>
            </a:extLst>
          </p:cNvPr>
          <p:cNvSpPr txBox="1"/>
          <p:nvPr/>
        </p:nvSpPr>
        <p:spPr>
          <a:xfrm>
            <a:off x="9274254" y="1613636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One Dance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A70453-01EA-4898-89D1-5F5B94B8A315}"/>
              </a:ext>
            </a:extLst>
          </p:cNvPr>
          <p:cNvSpPr txBox="1"/>
          <p:nvPr/>
        </p:nvSpPr>
        <p:spPr>
          <a:xfrm>
            <a:off x="9302089" y="4026650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Bangerang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70C2C4-1BA0-450E-863B-0D6A7EDB402B}"/>
              </a:ext>
            </a:extLst>
          </p:cNvPr>
          <p:cNvSpPr txBox="1"/>
          <p:nvPr/>
        </p:nvSpPr>
        <p:spPr>
          <a:xfrm>
            <a:off x="7058125" y="546292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21 Guns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A5FDE9-528E-4A71-9D4B-BE8356D3CFDC}"/>
              </a:ext>
            </a:extLst>
          </p:cNvPr>
          <p:cNvSpPr txBox="1"/>
          <p:nvPr/>
        </p:nvSpPr>
        <p:spPr>
          <a:xfrm>
            <a:off x="6925800" y="5775881"/>
            <a:ext cx="159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All We Know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FBD55F-7027-4302-8CE6-9313C46374B3}"/>
              </a:ext>
            </a:extLst>
          </p:cNvPr>
          <p:cNvSpPr txBox="1"/>
          <p:nvPr/>
        </p:nvSpPr>
        <p:spPr>
          <a:xfrm>
            <a:off x="7194979" y="648958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Heaven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B5B8F2-B8B8-410A-A26D-79261AE124F7}"/>
              </a:ext>
            </a:extLst>
          </p:cNvPr>
          <p:cNvSpPr txBox="1"/>
          <p:nvPr/>
        </p:nvSpPr>
        <p:spPr>
          <a:xfrm>
            <a:off x="9285376" y="162461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Wonderwall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5C4B32-1796-44AD-9618-C2370A0A5C90}"/>
              </a:ext>
            </a:extLst>
          </p:cNvPr>
          <p:cNvSpPr txBox="1"/>
          <p:nvPr/>
        </p:nvSpPr>
        <p:spPr>
          <a:xfrm>
            <a:off x="7290673" y="125858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Ride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1F334B-4B00-44AD-92BD-EDC02AF1E9C3}"/>
              </a:ext>
            </a:extLst>
          </p:cNvPr>
          <p:cNvSpPr txBox="1"/>
          <p:nvPr/>
        </p:nvSpPr>
        <p:spPr>
          <a:xfrm>
            <a:off x="7019977" y="5437019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Love Story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8E7832-2EC8-4E5E-94F5-C566F9D1402C}"/>
              </a:ext>
            </a:extLst>
          </p:cNvPr>
          <p:cNvSpPr txBox="1"/>
          <p:nvPr/>
        </p:nvSpPr>
        <p:spPr>
          <a:xfrm>
            <a:off x="7146290" y="341337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Humble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D6C457-BA77-4958-89E2-26FD9B674777}"/>
              </a:ext>
            </a:extLst>
          </p:cNvPr>
          <p:cNvSpPr txBox="1"/>
          <p:nvPr/>
        </p:nvSpPr>
        <p:spPr>
          <a:xfrm>
            <a:off x="9484589" y="4387366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Animals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02D6B4-B4E4-42E1-ABE9-FA676B1FA3A3}"/>
              </a:ext>
            </a:extLst>
          </p:cNvPr>
          <p:cNvSpPr txBox="1"/>
          <p:nvPr/>
        </p:nvSpPr>
        <p:spPr>
          <a:xfrm>
            <a:off x="7047145" y="3118938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One Dance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30FFFB-17EA-4996-AC2E-6FE8D4B2E072}"/>
              </a:ext>
            </a:extLst>
          </p:cNvPr>
          <p:cNvSpPr txBox="1"/>
          <p:nvPr/>
        </p:nvSpPr>
        <p:spPr>
          <a:xfrm>
            <a:off x="7153253" y="1514981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21 Guns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6DB240-D59B-4511-AFC2-032B2DFBA138}"/>
              </a:ext>
            </a:extLst>
          </p:cNvPr>
          <p:cNvSpPr txBox="1"/>
          <p:nvPr/>
        </p:nvSpPr>
        <p:spPr>
          <a:xfrm>
            <a:off x="7210367" y="29434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ROCK</a:t>
            </a:r>
            <a:r>
              <a:rPr kumimoji="0" lang="en-US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rPr>
              <a:t>:</a:t>
            </a:r>
            <a:endParaRPr kumimoji="0" lang="en-IN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8CCBD8-31C5-4AAB-B930-285E51B6804D}"/>
              </a:ext>
            </a:extLst>
          </p:cNvPr>
          <p:cNvSpPr txBox="1"/>
          <p:nvPr/>
        </p:nvSpPr>
        <p:spPr>
          <a:xfrm>
            <a:off x="9582512" y="1296086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>
                <a:solidFill>
                  <a:prstClr val="white"/>
                </a:solidFill>
                <a:latin typeface="Arial Nova" panose="020B0504020202020204" pitchFamily="34" charset="0"/>
              </a:rPr>
              <a:t>POP</a:t>
            </a:r>
            <a:r>
              <a:rPr lang="en-US">
                <a:solidFill>
                  <a:prstClr val="white"/>
                </a:solidFill>
                <a:latin typeface="Arial Nova" panose="020B0504020202020204" pitchFamily="34" charset="0"/>
              </a:rPr>
              <a:t>:</a:t>
            </a:r>
            <a:endParaRPr kumimoji="0" lang="en-IN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4649F9C-A848-41B5-959D-1CB73FCD87B4}"/>
              </a:ext>
            </a:extLst>
          </p:cNvPr>
          <p:cNvSpPr txBox="1"/>
          <p:nvPr/>
        </p:nvSpPr>
        <p:spPr>
          <a:xfrm>
            <a:off x="7270249" y="2514346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sng">
                <a:solidFill>
                  <a:prstClr val="white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/>
              <a:t>RAP</a:t>
            </a:r>
            <a:r>
              <a:rPr lang="en-US" u="none"/>
              <a:t>:</a:t>
            </a:r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FDC984-0389-45A8-97D5-918D5165540F}"/>
              </a:ext>
            </a:extLst>
          </p:cNvPr>
          <p:cNvSpPr txBox="1"/>
          <p:nvPr/>
        </p:nvSpPr>
        <p:spPr>
          <a:xfrm>
            <a:off x="9540045" y="3730307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solidFill>
                  <a:prstClr val="white"/>
                </a:solidFill>
                <a:latin typeface="Arial Nova" panose="020B0504020202020204" pitchFamily="34" charset="0"/>
              </a:rPr>
              <a:t>EDM</a:t>
            </a:r>
            <a:r>
              <a:rPr lang="en-US" dirty="0">
                <a:solidFill>
                  <a:prstClr val="white"/>
                </a:solidFill>
                <a:latin typeface="Arial Nova" panose="020B0504020202020204" pitchFamily="34" charset="0"/>
              </a:rPr>
              <a:t>: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7DE855-D9E7-48F0-93A8-BD3E6A2DF3CD}"/>
              </a:ext>
            </a:extLst>
          </p:cNvPr>
          <p:cNvSpPr txBox="1"/>
          <p:nvPr/>
        </p:nvSpPr>
        <p:spPr>
          <a:xfrm>
            <a:off x="6925800" y="4854235"/>
            <a:ext cx="157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sng">
                <a:solidFill>
                  <a:prstClr val="white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ROMANTIC</a:t>
            </a:r>
            <a:r>
              <a:rPr lang="en-US" u="none" dirty="0"/>
              <a:t>:</a:t>
            </a:r>
            <a:endParaRPr lang="en-IN" dirty="0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56426EB6-3168-43D5-AA2B-5829ACD1A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02119"/>
              </p:ext>
            </p:extLst>
          </p:nvPr>
        </p:nvGraphicFramePr>
        <p:xfrm>
          <a:off x="675777" y="1987589"/>
          <a:ext cx="5628239" cy="1600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7640">
                  <a:extLst>
                    <a:ext uri="{9D8B030D-6E8A-4147-A177-3AD203B41FA5}">
                      <a16:colId xmlns:a16="http://schemas.microsoft.com/office/drawing/2014/main" val="3032023733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422542375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845367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85391540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1900332878"/>
                    </a:ext>
                  </a:extLst>
                </a:gridCol>
                <a:gridCol w="567961">
                  <a:extLst>
                    <a:ext uri="{9D8B030D-6E8A-4147-A177-3AD203B41FA5}">
                      <a16:colId xmlns:a16="http://schemas.microsoft.com/office/drawing/2014/main" val="2174402767"/>
                    </a:ext>
                  </a:extLst>
                </a:gridCol>
                <a:gridCol w="632934">
                  <a:extLst>
                    <a:ext uri="{9D8B030D-6E8A-4147-A177-3AD203B41FA5}">
                      <a16:colId xmlns:a16="http://schemas.microsoft.com/office/drawing/2014/main" val="4176897885"/>
                    </a:ext>
                  </a:extLst>
                </a:gridCol>
                <a:gridCol w="710833">
                  <a:extLst>
                    <a:ext uri="{9D8B030D-6E8A-4147-A177-3AD203B41FA5}">
                      <a16:colId xmlns:a16="http://schemas.microsoft.com/office/drawing/2014/main" val="198711788"/>
                    </a:ext>
                  </a:extLst>
                </a:gridCol>
                <a:gridCol w="564771">
                  <a:extLst>
                    <a:ext uri="{9D8B030D-6E8A-4147-A177-3AD203B41FA5}">
                      <a16:colId xmlns:a16="http://schemas.microsoft.com/office/drawing/2014/main" val="107361853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04235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0.175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0.656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0.265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0.134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110.349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0.474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3853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0.321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0.757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177.049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0.367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44637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0.038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0.605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0.672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114.643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01009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0.099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0.705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0.719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0.159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159.324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0.688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143253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0.139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0.502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0.694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0.253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0.105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98.451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0.262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3361451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967B014-F3F7-4F2F-B619-3F5E633E64CC}"/>
              </a:ext>
            </a:extLst>
          </p:cNvPr>
          <p:cNvSpPr txBox="1"/>
          <p:nvPr/>
        </p:nvSpPr>
        <p:spPr>
          <a:xfrm>
            <a:off x="1307155" y="4549690"/>
            <a:ext cx="429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solidFill>
                  <a:srgbClr val="9BEFE7"/>
                </a:solidFill>
                <a:latin typeface="Gill Sans MT" panose="020B0502020104020203" pitchFamily="34" charset="0"/>
              </a:rPr>
              <a:t>The songs </a:t>
            </a:r>
            <a:r>
              <a:rPr lang="en-IN" sz="2400" dirty="0">
                <a:solidFill>
                  <a:srgbClr val="9BEFE7"/>
                </a:solidFill>
                <a:latin typeface="Gill Sans MT" panose="020B0502020104020203" pitchFamily="34" charset="0"/>
              </a:rPr>
              <a:t>are randomly allocated to </a:t>
            </a:r>
            <a:r>
              <a:rPr lang="en-IN" sz="2400">
                <a:solidFill>
                  <a:srgbClr val="9BEFE7"/>
                </a:solidFill>
                <a:latin typeface="Gill Sans MT" panose="020B0502020104020203" pitchFamily="34" charset="0"/>
              </a:rPr>
              <a:t>the clusters </a:t>
            </a:r>
            <a:r>
              <a:rPr lang="en-IN" sz="2400" dirty="0">
                <a:solidFill>
                  <a:srgbClr val="9BEFE7"/>
                </a:solidFill>
                <a:latin typeface="Gill Sans MT" panose="020B0502020104020203" pitchFamily="34" charset="0"/>
              </a:rPr>
              <a:t>and </a:t>
            </a:r>
            <a:r>
              <a:rPr lang="en-IN" sz="2400">
                <a:solidFill>
                  <a:srgbClr val="9BEFE7"/>
                </a:solidFill>
                <a:latin typeface="Gill Sans MT" panose="020B0502020104020203" pitchFamily="34" charset="0"/>
              </a:rPr>
              <a:t>their centroids </a:t>
            </a:r>
            <a:r>
              <a:rPr lang="en-IN" sz="2400" dirty="0">
                <a:solidFill>
                  <a:srgbClr val="9BEFE7"/>
                </a:solidFill>
                <a:latin typeface="Gill Sans MT" panose="020B0502020104020203" pitchFamily="34" charset="0"/>
              </a:rPr>
              <a:t>are found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DCE88A1-2A16-4A39-AED0-665772D40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31239"/>
              </p:ext>
            </p:extLst>
          </p:nvPr>
        </p:nvGraphicFramePr>
        <p:xfrm>
          <a:off x="688906" y="2017806"/>
          <a:ext cx="5628241" cy="1600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86782">
                  <a:extLst>
                    <a:ext uri="{9D8B030D-6E8A-4147-A177-3AD203B41FA5}">
                      <a16:colId xmlns:a16="http://schemas.microsoft.com/office/drawing/2014/main" val="2322567988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5749332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4172914985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3810771134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901555898"/>
                    </a:ext>
                  </a:extLst>
                </a:gridCol>
                <a:gridCol w="567942">
                  <a:extLst>
                    <a:ext uri="{9D8B030D-6E8A-4147-A177-3AD203B41FA5}">
                      <a16:colId xmlns:a16="http://schemas.microsoft.com/office/drawing/2014/main" val="1996202648"/>
                    </a:ext>
                  </a:extLst>
                </a:gridCol>
                <a:gridCol w="623197">
                  <a:extLst>
                    <a:ext uri="{9D8B030D-6E8A-4147-A177-3AD203B41FA5}">
                      <a16:colId xmlns:a16="http://schemas.microsoft.com/office/drawing/2014/main" val="1993224337"/>
                    </a:ext>
                  </a:extLst>
                </a:gridCol>
                <a:gridCol w="691358">
                  <a:extLst>
                    <a:ext uri="{9D8B030D-6E8A-4147-A177-3AD203B41FA5}">
                      <a16:colId xmlns:a16="http://schemas.microsoft.com/office/drawing/2014/main" val="2686884045"/>
                    </a:ext>
                  </a:extLst>
                </a:gridCol>
                <a:gridCol w="582487">
                  <a:extLst>
                    <a:ext uri="{9D8B030D-6E8A-4147-A177-3AD203B41FA5}">
                      <a16:colId xmlns:a16="http://schemas.microsoft.com/office/drawing/2014/main" val="10078417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57972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0.048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0.610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0.665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0.179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145.324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009509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0.574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0.730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0.311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0.130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135.631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0.562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693757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0.210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0.727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0.248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0.148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118.684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0.602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19058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0.021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0.412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0.807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139.875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0.354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24770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0.110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0.446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0.656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0.337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0.072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120.302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0.316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442607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6721BDA7-2604-4D51-8171-8DE1E2683896}"/>
              </a:ext>
            </a:extLst>
          </p:cNvPr>
          <p:cNvSpPr txBox="1"/>
          <p:nvPr/>
        </p:nvSpPr>
        <p:spPr>
          <a:xfrm>
            <a:off x="1226673" y="4727087"/>
            <a:ext cx="462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solidFill>
                  <a:srgbClr val="9BEFE7"/>
                </a:solidFill>
                <a:latin typeface="Gill Sans MT" panose="020B0502020104020203" pitchFamily="34" charset="0"/>
              </a:rPr>
              <a:t>The centroids </a:t>
            </a:r>
            <a:r>
              <a:rPr lang="en-IN" sz="2400" dirty="0">
                <a:solidFill>
                  <a:srgbClr val="9BEFE7"/>
                </a:solidFill>
                <a:latin typeface="Gill Sans MT" panose="020B0502020104020203" pitchFamily="34" charset="0"/>
              </a:rPr>
              <a:t>are re-calculated after </a:t>
            </a:r>
            <a:r>
              <a:rPr lang="en-IN" sz="2400">
                <a:solidFill>
                  <a:srgbClr val="9BEFE7"/>
                </a:solidFill>
                <a:latin typeface="Gill Sans MT" panose="020B0502020104020203" pitchFamily="34" charset="0"/>
              </a:rPr>
              <a:t>the updated allocation is </a:t>
            </a:r>
            <a:r>
              <a:rPr lang="en-IN" sz="2400" dirty="0">
                <a:solidFill>
                  <a:srgbClr val="9BEFE7"/>
                </a:solidFill>
                <a:latin typeface="Gill Sans MT" panose="020B0502020104020203" pitchFamily="34" charset="0"/>
              </a:rPr>
              <a:t>done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8F0144F6-D8BD-4C9C-AF27-C995F942F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727593"/>
              </p:ext>
            </p:extLst>
          </p:nvPr>
        </p:nvGraphicFramePr>
        <p:xfrm>
          <a:off x="665345" y="1998830"/>
          <a:ext cx="5628238" cy="1600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67732">
                  <a:extLst>
                    <a:ext uri="{9D8B030D-6E8A-4147-A177-3AD203B41FA5}">
                      <a16:colId xmlns:a16="http://schemas.microsoft.com/office/drawing/2014/main" val="585378350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343440666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3361370666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775465864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493837116"/>
                    </a:ext>
                  </a:extLst>
                </a:gridCol>
                <a:gridCol w="558415">
                  <a:extLst>
                    <a:ext uri="{9D8B030D-6E8A-4147-A177-3AD203B41FA5}">
                      <a16:colId xmlns:a16="http://schemas.microsoft.com/office/drawing/2014/main" val="862772630"/>
                    </a:ext>
                  </a:extLst>
                </a:gridCol>
                <a:gridCol w="613459">
                  <a:extLst>
                    <a:ext uri="{9D8B030D-6E8A-4147-A177-3AD203B41FA5}">
                      <a16:colId xmlns:a16="http://schemas.microsoft.com/office/drawing/2014/main" val="4051115314"/>
                    </a:ext>
                  </a:extLst>
                </a:gridCol>
                <a:gridCol w="714076">
                  <a:extLst>
                    <a:ext uri="{9D8B030D-6E8A-4147-A177-3AD203B41FA5}">
                      <a16:colId xmlns:a16="http://schemas.microsoft.com/office/drawing/2014/main" val="292997604"/>
                    </a:ext>
                  </a:extLst>
                </a:gridCol>
                <a:gridCol w="569506">
                  <a:extLst>
                    <a:ext uri="{9D8B030D-6E8A-4147-A177-3AD203B41FA5}">
                      <a16:colId xmlns:a16="http://schemas.microsoft.com/office/drawing/2014/main" val="129797545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2888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0.488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0.049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124.022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0.437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38242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0.438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0.594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0.270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159.086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0.332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76445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0.095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0.375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0.390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0.312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0.562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134.018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61506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0.798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147.566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0.293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14846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Cluster </a:t>
                      </a:r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0.642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0.716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0.103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0.046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102.972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0.576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4191037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B7A67619-7EF6-4974-9879-78D0C6296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744986"/>
              </p:ext>
            </p:extLst>
          </p:nvPr>
        </p:nvGraphicFramePr>
        <p:xfrm>
          <a:off x="690370" y="2009376"/>
          <a:ext cx="5628237" cy="1600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6128">
                  <a:extLst>
                    <a:ext uri="{9D8B030D-6E8A-4147-A177-3AD203B41FA5}">
                      <a16:colId xmlns:a16="http://schemas.microsoft.com/office/drawing/2014/main" val="1868234810"/>
                    </a:ext>
                  </a:extLst>
                </a:gridCol>
                <a:gridCol w="527494">
                  <a:extLst>
                    <a:ext uri="{9D8B030D-6E8A-4147-A177-3AD203B41FA5}">
                      <a16:colId xmlns:a16="http://schemas.microsoft.com/office/drawing/2014/main" val="631121976"/>
                    </a:ext>
                  </a:extLst>
                </a:gridCol>
                <a:gridCol w="607115">
                  <a:extLst>
                    <a:ext uri="{9D8B030D-6E8A-4147-A177-3AD203B41FA5}">
                      <a16:colId xmlns:a16="http://schemas.microsoft.com/office/drawing/2014/main" val="1862475172"/>
                    </a:ext>
                  </a:extLst>
                </a:gridCol>
                <a:gridCol w="577257">
                  <a:extLst>
                    <a:ext uri="{9D8B030D-6E8A-4147-A177-3AD203B41FA5}">
                      <a16:colId xmlns:a16="http://schemas.microsoft.com/office/drawing/2014/main" val="1709101860"/>
                    </a:ext>
                  </a:extLst>
                </a:gridCol>
                <a:gridCol w="547399">
                  <a:extLst>
                    <a:ext uri="{9D8B030D-6E8A-4147-A177-3AD203B41FA5}">
                      <a16:colId xmlns:a16="http://schemas.microsoft.com/office/drawing/2014/main" val="110331812"/>
                    </a:ext>
                  </a:extLst>
                </a:gridCol>
                <a:gridCol w="547399">
                  <a:extLst>
                    <a:ext uri="{9D8B030D-6E8A-4147-A177-3AD203B41FA5}">
                      <a16:colId xmlns:a16="http://schemas.microsoft.com/office/drawing/2014/main" val="1239985502"/>
                    </a:ext>
                  </a:extLst>
                </a:gridCol>
                <a:gridCol w="587210">
                  <a:extLst>
                    <a:ext uri="{9D8B030D-6E8A-4147-A177-3AD203B41FA5}">
                      <a16:colId xmlns:a16="http://schemas.microsoft.com/office/drawing/2014/main" val="1731225746"/>
                    </a:ext>
                  </a:extLst>
                </a:gridCol>
                <a:gridCol w="706643">
                  <a:extLst>
                    <a:ext uri="{9D8B030D-6E8A-4147-A177-3AD203B41FA5}">
                      <a16:colId xmlns:a16="http://schemas.microsoft.com/office/drawing/2014/main" val="1852101827"/>
                    </a:ext>
                  </a:extLst>
                </a:gridCol>
                <a:gridCol w="501592">
                  <a:extLst>
                    <a:ext uri="{9D8B030D-6E8A-4147-A177-3AD203B41FA5}">
                      <a16:colId xmlns:a16="http://schemas.microsoft.com/office/drawing/2014/main" val="49470629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031885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ROCK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128FDC"/>
                          </a:highlight>
                        </a:rPr>
                        <a:t>0.847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128FD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128FDC"/>
                          </a:highlight>
                        </a:rPr>
                        <a:t>0.488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128FD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0.049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124.022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0.437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45656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POP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0.438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0.594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0.270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128FDC"/>
                          </a:highlight>
                        </a:rPr>
                        <a:t>159.086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128FD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0.332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98495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RAP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0.095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0.375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0.390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0.312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128FDC"/>
                          </a:highlight>
                        </a:rPr>
                        <a:t>0.562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128FD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134.018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67523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EDM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128FDC"/>
                          </a:highlight>
                        </a:rPr>
                        <a:t>0.798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128FD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128FDC"/>
                          </a:highlight>
                        </a:rPr>
                        <a:t>0.012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128FD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147.566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0.293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57099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ROMANTIC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128FDC"/>
                          </a:highlight>
                        </a:rPr>
                        <a:t>0.221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128FD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0.642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0.716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0.103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0.046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102.972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128FDC"/>
                          </a:highlight>
                        </a:rPr>
                        <a:t>0.576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128FDC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962953"/>
                  </a:ext>
                </a:extLst>
              </a:tr>
            </a:tbl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7884B9C5-C504-4D5E-B58E-A97746B1D6E1}"/>
              </a:ext>
            </a:extLst>
          </p:cNvPr>
          <p:cNvSpPr txBox="1"/>
          <p:nvPr/>
        </p:nvSpPr>
        <p:spPr>
          <a:xfrm>
            <a:off x="1165160" y="4816594"/>
            <a:ext cx="462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solidFill>
                  <a:srgbClr val="9BEFE7"/>
                </a:solidFill>
                <a:latin typeface="Gill Sans MT" panose="020B0502020104020203" pitchFamily="34" charset="0"/>
              </a:rPr>
              <a:t>The clusters </a:t>
            </a:r>
            <a:r>
              <a:rPr lang="en-IN" sz="2400" dirty="0">
                <a:solidFill>
                  <a:srgbClr val="9BEFE7"/>
                </a:solidFill>
                <a:latin typeface="Gill Sans MT" panose="020B0502020104020203" pitchFamily="34" charset="0"/>
              </a:rPr>
              <a:t>are </a:t>
            </a:r>
            <a:r>
              <a:rPr lang="en-IN" sz="2400">
                <a:solidFill>
                  <a:srgbClr val="9BEFE7"/>
                </a:solidFill>
                <a:latin typeface="Gill Sans MT" panose="020B0502020104020203" pitchFamily="34" charset="0"/>
              </a:rPr>
              <a:t>named based </a:t>
            </a:r>
            <a:r>
              <a:rPr lang="en-IN" sz="2400" dirty="0">
                <a:solidFill>
                  <a:srgbClr val="9BEFE7"/>
                </a:solidFill>
                <a:latin typeface="Gill Sans MT" panose="020B0502020104020203" pitchFamily="34" charset="0"/>
              </a:rPr>
              <a:t>on </a:t>
            </a:r>
            <a:r>
              <a:rPr lang="en-IN" sz="2400">
                <a:solidFill>
                  <a:srgbClr val="9BEFE7"/>
                </a:solidFill>
                <a:latin typeface="Gill Sans MT" panose="020B0502020104020203" pitchFamily="34" charset="0"/>
              </a:rPr>
              <a:t>their features</a:t>
            </a:r>
            <a:endParaRPr lang="en-IN" sz="2400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465365C9-FFC9-47B5-A2AE-4546BC4D38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6104049"/>
                  </p:ext>
                </p:extLst>
              </p:nvPr>
            </p:nvGraphicFramePr>
            <p:xfrm>
              <a:off x="10572750" y="5437019"/>
              <a:ext cx="1498694" cy="1214901"/>
            </p:xfrm>
            <a:graphic>
              <a:graphicData uri="http://schemas.microsoft.com/office/powerpoint/2016/slidezoom">
                <pslz:sldZm>
                  <pslz:sldZmObj sldId="296" cId="1767703937">
                    <pslz:zmPr id="{8D3555B4-76E7-4CCD-87AF-B298C441B986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98694" cy="121490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465365C9-FFC9-47B5-A2AE-4546BC4D38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xmlns:pslz="http://schemas.microsoft.com/office/powerpoint/2016/slidezoom" r:embed="rId8"/>
                  </a:ext>
                </a:extLst>
              </a:blip>
              <a:stretch>
                <a:fillRect/>
              </a:stretch>
            </p:blipFill>
            <p:spPr>
              <a:xfrm>
                <a:off x="10572750" y="5437019"/>
                <a:ext cx="1498694" cy="121490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43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3.7037E-7 L 0.24661 -0.1493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-7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162 L 0.26783 0.1280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64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43294 -0.08473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41" y="-42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1134 L 0.45638 0.21505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13" y="113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486 L 0.43906 0.21875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10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972 L 0.39167 0.50649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258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38724 0.18009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90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648 L 0.39662 -0.18009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3" y="-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58972 -0.07871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79" y="-393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0.39909 0.3722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48" y="1861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52669 -0.04028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28" y="-201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53789 0.2296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114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7037E-7 L 0.51875 0.51505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257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73399 0.3143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93" y="157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72031 -0.06713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16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14" grpId="0"/>
      <p:bldP spid="14" grpId="1"/>
      <p:bldP spid="15" grpId="0"/>
      <p:bldP spid="15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6" grpId="0"/>
      <p:bldP spid="26" grpId="1"/>
      <p:bldP spid="27" grpId="0"/>
      <p:bldP spid="27" grpId="1"/>
      <p:bldP spid="34" grpId="0"/>
      <p:bldP spid="34" grpId="1"/>
      <p:bldP spid="36" grpId="0"/>
      <p:bldP spid="36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4" grpId="2"/>
      <p:bldP spid="44" grpId="3"/>
      <p:bldP spid="45" grpId="0"/>
      <p:bldP spid="45" grpId="1"/>
      <p:bldP spid="46" grpId="0"/>
      <p:bldP spid="46" grpId="1"/>
      <p:bldP spid="47" grpId="0"/>
      <p:bldP spid="47" grpId="1"/>
      <p:bldP spid="47" grpId="2"/>
      <p:bldP spid="47" grpId="3"/>
      <p:bldP spid="48" grpId="0"/>
      <p:bldP spid="48" grpId="1"/>
      <p:bldP spid="48" grpId="2"/>
      <p:bldP spid="48" grpId="3"/>
      <p:bldP spid="49" grpId="0"/>
      <p:bldP spid="49" grpId="1"/>
      <p:bldP spid="50" grpId="0"/>
      <p:bldP spid="50" grpId="1"/>
      <p:bldP spid="51" grpId="0"/>
      <p:bldP spid="51" grpId="1"/>
      <p:bldP spid="51" grpId="2"/>
      <p:bldP spid="51" grpId="3"/>
      <p:bldP spid="52" grpId="0"/>
      <p:bldP spid="52" grpId="1"/>
      <p:bldP spid="53" grpId="0"/>
      <p:bldP spid="53" grpId="1"/>
      <p:bldP spid="53" grpId="2"/>
      <p:bldP spid="53" grpId="3"/>
      <p:bldP spid="54" grpId="0"/>
      <p:bldP spid="54" grpId="1"/>
      <p:bldP spid="55" grpId="0"/>
      <p:bldP spid="55" grpId="1"/>
      <p:bldP spid="56" grpId="0"/>
      <p:bldP spid="56" grpId="1"/>
      <p:bldP spid="56" grpId="2"/>
      <p:bldP spid="56" grpId="3"/>
      <p:bldP spid="57" grpId="0"/>
      <p:bldP spid="57" grpId="1"/>
      <p:bldP spid="58" grpId="0"/>
      <p:bldP spid="58" grpId="1"/>
      <p:bldP spid="60" grpId="0"/>
      <p:bldP spid="60" grpId="1"/>
      <p:bldP spid="61" grpId="0"/>
      <p:bldP spid="61" grpId="1"/>
      <p:bldP spid="64" grpId="0"/>
      <p:bldP spid="64" grpId="1"/>
      <p:bldP spid="65" grpId="0"/>
      <p:bldP spid="65" grpId="1"/>
      <p:bldP spid="67" grpId="0"/>
      <p:bldP spid="67" grpId="1"/>
      <p:bldP spid="69" grpId="0"/>
      <p:bldP spid="69" grpId="1"/>
      <p:bldP spid="70" grpId="0"/>
      <p:bldP spid="70" grpId="1"/>
      <p:bldP spid="72" grpId="0"/>
      <p:bldP spid="72" grpId="1"/>
      <p:bldP spid="73" grpId="0"/>
      <p:bldP spid="74" grpId="0"/>
      <p:bldP spid="75" grpId="0"/>
      <p:bldP spid="76" grpId="0"/>
      <p:bldP spid="77" grpId="0"/>
      <p:bldP spid="66" grpId="0"/>
      <p:bldP spid="66" grpId="1"/>
      <p:bldP spid="71" grpId="0"/>
      <p:bldP spid="71" grpId="1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BB36DF-F114-4421-A625-0B1DE79044F6}"/>
              </a:ext>
            </a:extLst>
          </p:cNvPr>
          <p:cNvGrpSpPr/>
          <p:nvPr/>
        </p:nvGrpSpPr>
        <p:grpSpPr>
          <a:xfrm>
            <a:off x="762000" y="1741878"/>
            <a:ext cx="5258452" cy="3276768"/>
            <a:chOff x="762000" y="1741878"/>
            <a:chExt cx="5258452" cy="327676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BCD3DF3-65FE-4B9B-AB56-428B95902C7C}"/>
                </a:ext>
              </a:extLst>
            </p:cNvPr>
            <p:cNvGrpSpPr/>
            <p:nvPr/>
          </p:nvGrpSpPr>
          <p:grpSpPr>
            <a:xfrm>
              <a:off x="762000" y="1741878"/>
              <a:ext cx="5258452" cy="3276768"/>
              <a:chOff x="704850" y="1875228"/>
              <a:chExt cx="5258452" cy="3276768"/>
            </a:xfrm>
          </p:grpSpPr>
          <p:pic>
            <p:nvPicPr>
              <p:cNvPr id="4" name="Picture 3" descr="A screenshot of a cell phone screen with text&#10;&#10;Description automatically generated">
                <a:extLst>
                  <a:ext uri="{FF2B5EF4-FFF2-40B4-BE49-F238E27FC236}">
                    <a16:creationId xmlns:a16="http://schemas.microsoft.com/office/drawing/2014/main" id="{DAE94326-7D8D-4465-9B75-EA2FFAD0C2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6"/>
              <a:stretch/>
            </p:blipFill>
            <p:spPr>
              <a:xfrm>
                <a:off x="704850" y="1875228"/>
                <a:ext cx="5258452" cy="327676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9412022-0F7A-43CB-B84A-50142D0B948E}"/>
                  </a:ext>
                </a:extLst>
              </p:cNvPr>
              <p:cNvSpPr/>
              <p:nvPr/>
            </p:nvSpPr>
            <p:spPr>
              <a:xfrm>
                <a:off x="2247900" y="4901916"/>
                <a:ext cx="990600" cy="165384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F57F6CC-BBC1-4449-96DE-20C7E3350097}"/>
                  </a:ext>
                </a:extLst>
              </p:cNvPr>
              <p:cNvSpPr/>
              <p:nvPr/>
            </p:nvSpPr>
            <p:spPr>
              <a:xfrm>
                <a:off x="2028825" y="4121225"/>
                <a:ext cx="990600" cy="165384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1BF4D00-7811-4C45-AC1B-4149BE79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751" y="3913348"/>
              <a:ext cx="1263715" cy="298465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B5EC2B4-1BBD-4E88-A2DE-BC3649B79E7A}"/>
              </a:ext>
            </a:extLst>
          </p:cNvPr>
          <p:cNvSpPr txBox="1">
            <a:spLocks/>
          </p:cNvSpPr>
          <p:nvPr/>
        </p:nvSpPr>
        <p:spPr>
          <a:xfrm>
            <a:off x="590850" y="583748"/>
            <a:ext cx="5843754" cy="7286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39DFCF"/>
                </a:solidFill>
                <a:latin typeface="Gill Sans MT" panose="020B0502020104020203" pitchFamily="34" charset="0"/>
              </a:rPr>
              <a:t>K-Means </a:t>
            </a:r>
            <a:r>
              <a:rPr lang="en-US" b="1">
                <a:solidFill>
                  <a:srgbClr val="39DFCF"/>
                </a:solidFill>
                <a:latin typeface="Gill Sans MT" panose="020B0502020104020203" pitchFamily="34" charset="0"/>
              </a:rPr>
              <a:t>Clustering</a:t>
            </a:r>
            <a:endParaRPr lang="en-IN" sz="48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A073F0-2057-46C9-B88C-4DC50B2591F0}"/>
                  </a:ext>
                </a:extLst>
              </p14:cNvPr>
              <p14:cNvContentPartPr/>
              <p14:nvPr/>
            </p14:nvContentPartPr>
            <p14:xfrm>
              <a:off x="7143555" y="721785"/>
              <a:ext cx="2239560" cy="2808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A073F0-2057-46C9-B88C-4DC50B2591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4554" y="712785"/>
                <a:ext cx="2257203" cy="282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CC4FDCB-1ACA-4F29-B5DD-D29B1F6A1560}"/>
              </a:ext>
            </a:extLst>
          </p:cNvPr>
          <p:cNvGrpSpPr/>
          <p:nvPr/>
        </p:nvGrpSpPr>
        <p:grpSpPr>
          <a:xfrm>
            <a:off x="8864057" y="1159463"/>
            <a:ext cx="2118630" cy="2013617"/>
            <a:chOff x="8864057" y="1159463"/>
            <a:chExt cx="2118630" cy="201361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072478-9F2B-4463-80D8-AE5EF9F81CC2}"/>
                </a:ext>
              </a:extLst>
            </p:cNvPr>
            <p:cNvSpPr/>
            <p:nvPr/>
          </p:nvSpPr>
          <p:spPr>
            <a:xfrm>
              <a:off x="8864057" y="1159463"/>
              <a:ext cx="2101270" cy="2013617"/>
            </a:xfrm>
            <a:prstGeom prst="ellipse">
              <a:avLst/>
            </a:prstGeom>
            <a:solidFill>
              <a:srgbClr val="1CD6C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  <a:p>
              <a:pPr algn="ctr"/>
              <a:endParaRPr lang="en-US" u="sng" dirty="0"/>
            </a:p>
            <a:p>
              <a:pPr algn="ctr"/>
              <a:endParaRPr lang="en-US" u="sng" dirty="0"/>
            </a:p>
            <a:p>
              <a:pPr algn="ctr"/>
              <a:endParaRPr lang="en-US" u="sng" dirty="0"/>
            </a:p>
            <a:p>
              <a:pPr algn="ctr"/>
              <a:endParaRPr lang="en-US" u="sng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809BC9-F353-4FA3-96EA-C076BA5DA00B}"/>
                </a:ext>
              </a:extLst>
            </p:cNvPr>
            <p:cNvSpPr txBox="1"/>
            <p:nvPr/>
          </p:nvSpPr>
          <p:spPr>
            <a:xfrm>
              <a:off x="9286454" y="2351682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Toothbrush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24A063-D4DE-4AEE-97BF-3424D8FF9308}"/>
                </a:ext>
              </a:extLst>
            </p:cNvPr>
            <p:cNvSpPr txBox="1"/>
            <p:nvPr/>
          </p:nvSpPr>
          <p:spPr>
            <a:xfrm>
              <a:off x="9284994" y="2008895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Cold Water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B5B8F2-B8B8-410A-A26D-79261AE124F7}"/>
                </a:ext>
              </a:extLst>
            </p:cNvPr>
            <p:cNvSpPr txBox="1"/>
            <p:nvPr/>
          </p:nvSpPr>
          <p:spPr>
            <a:xfrm>
              <a:off x="9283039" y="1690562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Wonderwall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68CCBD8-31C5-4AAB-B930-285E51B6804D}"/>
                </a:ext>
              </a:extLst>
            </p:cNvPr>
            <p:cNvSpPr txBox="1"/>
            <p:nvPr/>
          </p:nvSpPr>
          <p:spPr>
            <a:xfrm>
              <a:off x="9563462" y="1372286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u="sng">
                  <a:solidFill>
                    <a:prstClr val="white"/>
                  </a:solidFill>
                  <a:latin typeface="Arial Nova" panose="020B0504020202020204" pitchFamily="34" charset="0"/>
                </a:rPr>
                <a:t>POP</a:t>
              </a:r>
              <a:r>
                <a:rPr lang="en-US">
                  <a:solidFill>
                    <a:prstClr val="white"/>
                  </a:solidFill>
                  <a:latin typeface="Arial Nova" panose="020B0504020202020204" pitchFamily="34" charset="0"/>
                </a:rPr>
                <a:t>:</a:t>
              </a:r>
              <a:endParaRPr kumimoji="0" lang="en-IN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521235-F03C-4772-AAC6-E76E9712720C}"/>
              </a:ext>
            </a:extLst>
          </p:cNvPr>
          <p:cNvGrpSpPr/>
          <p:nvPr/>
        </p:nvGrpSpPr>
        <p:grpSpPr>
          <a:xfrm>
            <a:off x="6563390" y="2355820"/>
            <a:ext cx="2126084" cy="2013617"/>
            <a:chOff x="6563390" y="2355820"/>
            <a:chExt cx="2126084" cy="201361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B8DFBC-40F0-4C90-B6E0-8863A14BC10E}"/>
                </a:ext>
              </a:extLst>
            </p:cNvPr>
            <p:cNvSpPr/>
            <p:nvPr/>
          </p:nvSpPr>
          <p:spPr>
            <a:xfrm>
              <a:off x="6563390" y="2355820"/>
              <a:ext cx="2101270" cy="2013617"/>
            </a:xfrm>
            <a:prstGeom prst="ellipse">
              <a:avLst/>
            </a:prstGeom>
            <a:solidFill>
              <a:srgbClr val="48C9D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>
                <a:latin typeface="Arial Nova" panose="020B0504020202020204" pitchFamily="34" charset="0"/>
              </a:endParaRPr>
            </a:p>
            <a:p>
              <a:pPr algn="ctr"/>
              <a:endParaRPr lang="en-US" dirty="0">
                <a:latin typeface="Arial Nova" panose="020B0504020202020204" pitchFamily="34" charset="0"/>
              </a:endParaRPr>
            </a:p>
            <a:p>
              <a:pPr algn="ctr"/>
              <a:endParaRPr lang="en-US" dirty="0">
                <a:latin typeface="Arial Nova" panose="020B0504020202020204" pitchFamily="34" charset="0"/>
              </a:endParaRPr>
            </a:p>
            <a:p>
              <a:pPr algn="ctr"/>
              <a:endParaRPr lang="en-US" dirty="0">
                <a:latin typeface="Arial Nova" panose="020B0504020202020204" pitchFamily="34" charset="0"/>
              </a:endParaRPr>
            </a:p>
            <a:p>
              <a:pPr algn="ctr"/>
              <a:endParaRPr lang="en-US" dirty="0">
                <a:latin typeface="Arial Nova" panose="020B0504020202020204" pitchFamily="34" charset="0"/>
              </a:endParaRPr>
            </a:p>
            <a:p>
              <a:pPr algn="ctr"/>
              <a:endParaRPr lang="en-IN" dirty="0">
                <a:latin typeface="Arial Nova" panose="020B05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364A8C-B996-443B-A7EE-4F2AD593A897}"/>
                </a:ext>
              </a:extLst>
            </p:cNvPr>
            <p:cNvSpPr txBox="1"/>
            <p:nvPr/>
          </p:nvSpPr>
          <p:spPr>
            <a:xfrm>
              <a:off x="7101576" y="2956148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Rap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God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B316ED-7672-478D-B0B8-2ED4B4C23C9E}"/>
                </a:ext>
              </a:extLst>
            </p:cNvPr>
            <p:cNvSpPr txBox="1"/>
            <p:nvPr/>
          </p:nvSpPr>
          <p:spPr>
            <a:xfrm>
              <a:off x="7101575" y="3632073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Humble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3BB3EC-52EE-412E-88DA-45DE731901ED}"/>
                </a:ext>
              </a:extLst>
            </p:cNvPr>
            <p:cNvSpPr txBox="1"/>
            <p:nvPr/>
          </p:nvSpPr>
          <p:spPr>
            <a:xfrm>
              <a:off x="6963458" y="3282910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One Dance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649F9C-A848-41B5-959D-1CB73FCD87B4}"/>
                </a:ext>
              </a:extLst>
            </p:cNvPr>
            <p:cNvSpPr txBox="1"/>
            <p:nvPr/>
          </p:nvSpPr>
          <p:spPr>
            <a:xfrm>
              <a:off x="7270249" y="2619121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u="sng">
                  <a:solidFill>
                    <a:prstClr val="white"/>
                  </a:solidFill>
                  <a:latin typeface="Arial Nova" panose="020B0504020202020204" pitchFamily="34" charset="0"/>
                </a:defRPr>
              </a:lvl1pPr>
            </a:lstStyle>
            <a:p>
              <a:r>
                <a:rPr lang="en-US"/>
                <a:t>RAP</a:t>
              </a:r>
              <a:r>
                <a:rPr lang="en-US" u="none"/>
                <a:t>: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6896C9-B7BD-4BFB-BDDD-27114A4F1EFB}"/>
              </a:ext>
            </a:extLst>
          </p:cNvPr>
          <p:cNvGrpSpPr/>
          <p:nvPr/>
        </p:nvGrpSpPr>
        <p:grpSpPr>
          <a:xfrm>
            <a:off x="8864057" y="3554257"/>
            <a:ext cx="2101270" cy="2013617"/>
            <a:chOff x="8864057" y="3554257"/>
            <a:chExt cx="2101270" cy="201361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474B058-6A2A-41F7-92BF-014FC2D61315}"/>
                </a:ext>
              </a:extLst>
            </p:cNvPr>
            <p:cNvSpPr/>
            <p:nvPr/>
          </p:nvSpPr>
          <p:spPr>
            <a:xfrm>
              <a:off x="8864057" y="3554257"/>
              <a:ext cx="2101270" cy="2013617"/>
            </a:xfrm>
            <a:prstGeom prst="ellipse">
              <a:avLst/>
            </a:prstGeom>
            <a:solidFill>
              <a:srgbClr val="2DAFE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  <a:p>
              <a:pPr algn="ctr"/>
              <a:endParaRPr lang="en-US" dirty="0">
                <a:latin typeface="Arial Nova" panose="020B0504020202020204" pitchFamily="3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A70453-01EA-4898-89D1-5F5B94B8A315}"/>
                </a:ext>
              </a:extLst>
            </p:cNvPr>
            <p:cNvSpPr txBox="1"/>
            <p:nvPr/>
          </p:nvSpPr>
          <p:spPr>
            <a:xfrm>
              <a:off x="9302088" y="4241101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Bangerang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ED6C457-BA77-4958-89E2-26FD9B674777}"/>
                </a:ext>
              </a:extLst>
            </p:cNvPr>
            <p:cNvSpPr txBox="1"/>
            <p:nvPr/>
          </p:nvSpPr>
          <p:spPr>
            <a:xfrm>
              <a:off x="9419251" y="4567008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Animals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FDC984-0389-45A8-97D5-918D5165540F}"/>
                </a:ext>
              </a:extLst>
            </p:cNvPr>
            <p:cNvSpPr txBox="1"/>
            <p:nvPr/>
          </p:nvSpPr>
          <p:spPr>
            <a:xfrm>
              <a:off x="9529264" y="3952389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u="sng" dirty="0">
                  <a:solidFill>
                    <a:prstClr val="white"/>
                  </a:solidFill>
                  <a:latin typeface="Arial Nova" panose="020B0504020202020204" pitchFamily="34" charset="0"/>
                </a:rPr>
                <a:t>EDM</a:t>
              </a:r>
              <a:r>
                <a:rPr lang="en-US" dirty="0">
                  <a:solidFill>
                    <a:prstClr val="white"/>
                  </a:solidFill>
                  <a:latin typeface="Arial Nova" panose="020B0504020202020204" pitchFamily="34" charset="0"/>
                </a:rPr>
                <a:t>: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B47EE6-7CD3-4368-850C-73CFE7470F19}"/>
              </a:ext>
            </a:extLst>
          </p:cNvPr>
          <p:cNvGrpSpPr/>
          <p:nvPr/>
        </p:nvGrpSpPr>
        <p:grpSpPr>
          <a:xfrm>
            <a:off x="6563390" y="4640783"/>
            <a:ext cx="2101270" cy="2013617"/>
            <a:chOff x="6563390" y="4640783"/>
            <a:chExt cx="2101270" cy="20136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F55CE2-201D-41A9-8EAA-EC899D7B1D76}"/>
                </a:ext>
              </a:extLst>
            </p:cNvPr>
            <p:cNvSpPr/>
            <p:nvPr/>
          </p:nvSpPr>
          <p:spPr>
            <a:xfrm>
              <a:off x="6563390" y="4640783"/>
              <a:ext cx="2101270" cy="2013617"/>
            </a:xfrm>
            <a:prstGeom prst="ellipse">
              <a:avLst/>
            </a:prstGeom>
            <a:solidFill>
              <a:srgbClr val="128FD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  <a:p>
              <a:pPr algn="ctr"/>
              <a:endParaRPr lang="en-US" u="sng" dirty="0"/>
            </a:p>
            <a:p>
              <a:pPr algn="ctr"/>
              <a:endParaRPr lang="en-US" u="sng" dirty="0"/>
            </a:p>
            <a:p>
              <a:pPr algn="ctr"/>
              <a:endParaRPr lang="en-US" u="sng" dirty="0"/>
            </a:p>
            <a:p>
              <a:pPr algn="ctr"/>
              <a:endParaRPr lang="en-US" u="sng" dirty="0"/>
            </a:p>
            <a:p>
              <a:pPr algn="ctr"/>
              <a:endParaRPr lang="en-US" u="sng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059DAA-2172-485C-844C-89AB41CC0ED6}"/>
                </a:ext>
              </a:extLst>
            </p:cNvPr>
            <p:cNvSpPr txBox="1"/>
            <p:nvPr/>
          </p:nvSpPr>
          <p:spPr>
            <a:xfrm>
              <a:off x="7159507" y="5217796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Perfect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007BA8-B708-42E5-806D-9780F1706C07}"/>
                </a:ext>
              </a:extLst>
            </p:cNvPr>
            <p:cNvSpPr txBox="1"/>
            <p:nvPr/>
          </p:nvSpPr>
          <p:spPr>
            <a:xfrm>
              <a:off x="7001999" y="5540704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Love Story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4A5FDE9-528E-4A71-9D4B-BE8356D3CFDC}"/>
                </a:ext>
              </a:extLst>
            </p:cNvPr>
            <p:cNvSpPr txBox="1"/>
            <p:nvPr/>
          </p:nvSpPr>
          <p:spPr>
            <a:xfrm>
              <a:off x="6888975" y="5898493"/>
              <a:ext cx="159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All We Know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7DE855-D9E7-48F0-93A8-BD3E6A2DF3CD}"/>
                </a:ext>
              </a:extLst>
            </p:cNvPr>
            <p:cNvSpPr txBox="1"/>
            <p:nvPr/>
          </p:nvSpPr>
          <p:spPr>
            <a:xfrm>
              <a:off x="6949176" y="4882866"/>
              <a:ext cx="1571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u="sng">
                  <a:solidFill>
                    <a:prstClr val="white"/>
                  </a:solidFill>
                  <a:latin typeface="Arial Nova" panose="020B0504020202020204" pitchFamily="34" charset="0"/>
                </a:defRPr>
              </a:lvl1pPr>
            </a:lstStyle>
            <a:p>
              <a:r>
                <a:rPr lang="en-US" dirty="0"/>
                <a:t>ROMANTIC</a:t>
              </a:r>
              <a:r>
                <a:rPr lang="en-US" u="none" dirty="0"/>
                <a:t>:</a:t>
              </a:r>
              <a:endParaRPr lang="en-IN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32F096-3FFC-45C0-8EFA-6D989754346E}"/>
              </a:ext>
            </a:extLst>
          </p:cNvPr>
          <p:cNvGrpSpPr/>
          <p:nvPr/>
        </p:nvGrpSpPr>
        <p:grpSpPr>
          <a:xfrm>
            <a:off x="6603941" y="112168"/>
            <a:ext cx="2109478" cy="2013617"/>
            <a:chOff x="6603941" y="112168"/>
            <a:chExt cx="2109478" cy="201361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3AF408-578E-4B4F-AA58-AAB5494A2664}"/>
                </a:ext>
              </a:extLst>
            </p:cNvPr>
            <p:cNvSpPr/>
            <p:nvPr/>
          </p:nvSpPr>
          <p:spPr>
            <a:xfrm>
              <a:off x="6603941" y="112168"/>
              <a:ext cx="2101270" cy="2013617"/>
            </a:xfrm>
            <a:prstGeom prst="ellipse">
              <a:avLst/>
            </a:prstGeom>
            <a:solidFill>
              <a:srgbClr val="77E9D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>
                <a:latin typeface="Arial Nova" panose="020B0504020202020204" pitchFamily="34" charset="0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1B0B30-59C4-4020-8550-5F3DBD42A43C}"/>
                </a:ext>
              </a:extLst>
            </p:cNvPr>
            <p:cNvSpPr txBox="1"/>
            <p:nvPr/>
          </p:nvSpPr>
          <p:spPr>
            <a:xfrm>
              <a:off x="7183324" y="953769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Zombie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5C4B32-1796-44AD-9618-C2370A0A5C90}"/>
                </a:ext>
              </a:extLst>
            </p:cNvPr>
            <p:cNvSpPr txBox="1"/>
            <p:nvPr/>
          </p:nvSpPr>
          <p:spPr>
            <a:xfrm>
              <a:off x="7294194" y="1545637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Ride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330FFFB-17EA-4996-AC2E-6FE8D4B2E072}"/>
                </a:ext>
              </a:extLst>
            </p:cNvPr>
            <p:cNvSpPr txBox="1"/>
            <p:nvPr/>
          </p:nvSpPr>
          <p:spPr>
            <a:xfrm>
              <a:off x="7132655" y="1248542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21 Guns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06DB240-D59B-4511-AFC2-032B2DFBA138}"/>
                </a:ext>
              </a:extLst>
            </p:cNvPr>
            <p:cNvSpPr txBox="1"/>
            <p:nvPr/>
          </p:nvSpPr>
          <p:spPr>
            <a:xfrm>
              <a:off x="7210367" y="341970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ROCK</a:t>
              </a:r>
              <a:r>
                <a:rPr kumimoji="0" lang="en-US" b="0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:</a:t>
              </a:r>
              <a:endParaRPr kumimoji="0" lang="en-IN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C1D30EA-6BBC-4454-9564-5621F7136D5B}"/>
                </a:ext>
              </a:extLst>
            </p:cNvPr>
            <p:cNvSpPr txBox="1"/>
            <p:nvPr/>
          </p:nvSpPr>
          <p:spPr>
            <a:xfrm>
              <a:off x="7159508" y="645420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" panose="020B0504020202020204" pitchFamily="34" charset="0"/>
                </a:rPr>
                <a:t>Heaven</a:t>
              </a:r>
              <a:endPara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 panose="020B05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63EE1A-C160-476B-8A4C-4B7C163346B7}"/>
              </a:ext>
            </a:extLst>
          </p:cNvPr>
          <p:cNvSpPr txBox="1"/>
          <p:nvPr/>
        </p:nvSpPr>
        <p:spPr>
          <a:xfrm>
            <a:off x="1685925" y="2739320"/>
            <a:ext cx="895350" cy="26161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rgbClr val="C3F5F0"/>
                </a:solidFill>
                <a:latin typeface="Arial Nova" panose="020B0504020202020204" pitchFamily="34" charset="0"/>
              </a:rPr>
              <a:t>Zombie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8296BC-F3CE-4130-860C-53D0BF236FF7}"/>
              </a:ext>
            </a:extLst>
          </p:cNvPr>
          <p:cNvSpPr txBox="1"/>
          <p:nvPr/>
        </p:nvSpPr>
        <p:spPr>
          <a:xfrm>
            <a:off x="1706208" y="4320995"/>
            <a:ext cx="1085850" cy="26161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rgbClr val="70D2E2"/>
                </a:solidFill>
                <a:latin typeface="Arial Nova" panose="020B0504020202020204" pitchFamily="34" charset="0"/>
              </a:rPr>
              <a:t>One Dance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091AB3-06DF-44FD-9C7E-142C15D24CF6}"/>
              </a:ext>
            </a:extLst>
          </p:cNvPr>
          <p:cNvSpPr txBox="1"/>
          <p:nvPr/>
        </p:nvSpPr>
        <p:spPr>
          <a:xfrm>
            <a:off x="1712524" y="3931776"/>
            <a:ext cx="895350" cy="26161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rgbClr val="C3F5F0"/>
                </a:solidFill>
                <a:latin typeface="Arial Nova" panose="020B0504020202020204" pitchFamily="34" charset="0"/>
              </a:rPr>
              <a:t>Ride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D44603-E224-4089-9DC0-D4329E45C1AE}"/>
              </a:ext>
            </a:extLst>
          </p:cNvPr>
          <p:cNvSpPr txBox="1"/>
          <p:nvPr/>
        </p:nvSpPr>
        <p:spPr>
          <a:xfrm>
            <a:off x="1706208" y="4698447"/>
            <a:ext cx="895350" cy="26161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b="1">
                <a:solidFill>
                  <a:srgbClr val="31ACDC"/>
                </a:solidFill>
                <a:latin typeface="Arial Nova" panose="020B0504020202020204" pitchFamily="34" charset="0"/>
              </a:rPr>
              <a:t>Animals</a:t>
            </a:r>
            <a:endParaRPr lang="en-IN" sz="1100" b="1" dirty="0">
              <a:solidFill>
                <a:srgbClr val="31ACDC"/>
              </a:solidFill>
              <a:latin typeface="Arial Nova" panose="020B05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1C2157-9D3A-4115-BEA7-466D1852ADD0}"/>
              </a:ext>
            </a:extLst>
          </p:cNvPr>
          <p:cNvGrpSpPr/>
          <p:nvPr/>
        </p:nvGrpSpPr>
        <p:grpSpPr>
          <a:xfrm>
            <a:off x="6438643" y="2096898"/>
            <a:ext cx="4991357" cy="2552831"/>
            <a:chOff x="6438643" y="2096898"/>
            <a:chExt cx="4991357" cy="2552831"/>
          </a:xfrm>
        </p:grpSpPr>
        <p:pic>
          <p:nvPicPr>
            <p:cNvPr id="30" name="Picture 29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3E523069-B34C-4A56-ADD5-744C025B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643" y="2096898"/>
              <a:ext cx="4991357" cy="25528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9E01D8E-6D19-4A73-ACD3-367005CD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571" y="4285951"/>
              <a:ext cx="1263715" cy="298465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41B018C-5232-4F9B-899C-070E0E3848BA}"/>
                </a:ext>
              </a:extLst>
            </p:cNvPr>
            <p:cNvSpPr txBox="1"/>
            <p:nvPr/>
          </p:nvSpPr>
          <p:spPr>
            <a:xfrm>
              <a:off x="10086647" y="3942958"/>
              <a:ext cx="895350" cy="250068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000" dirty="0">
                  <a:latin typeface="Arial Nova" panose="020B0504020202020204" pitchFamily="34" charset="0"/>
                </a:rPr>
                <a:t>Green </a:t>
              </a:r>
              <a:r>
                <a:rPr lang="en-IN" sz="1025" dirty="0">
                  <a:latin typeface="Arial Nova" panose="020B0504020202020204" pitchFamily="34" charset="0"/>
                </a:rPr>
                <a:t>Day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92062EF-F48B-4149-A86B-1D64534C50D3}"/>
                </a:ext>
              </a:extLst>
            </p:cNvPr>
            <p:cNvSpPr txBox="1"/>
            <p:nvPr/>
          </p:nvSpPr>
          <p:spPr>
            <a:xfrm>
              <a:off x="7707768" y="4371813"/>
              <a:ext cx="559804" cy="182934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IN" sz="1100" b="1" dirty="0">
                <a:solidFill>
                  <a:srgbClr val="70D2E2"/>
                </a:solidFill>
                <a:latin typeface="Arial Nova" panose="020B0504020202020204" pitchFamily="34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92D877-2743-4352-9DCA-45A1E5FFF085}"/>
              </a:ext>
            </a:extLst>
          </p:cNvPr>
          <p:cNvCxnSpPr>
            <a:cxnSpLocks/>
          </p:cNvCxnSpPr>
          <p:nvPr/>
        </p:nvCxnSpPr>
        <p:spPr>
          <a:xfrm>
            <a:off x="10177890" y="3381349"/>
            <a:ext cx="804107" cy="0"/>
          </a:xfrm>
          <a:prstGeom prst="line">
            <a:avLst/>
          </a:prstGeom>
          <a:ln w="19050">
            <a:solidFill>
              <a:srgbClr val="8FE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4A6480B-394A-4B52-98A2-3EA5A211E006}"/>
              </a:ext>
            </a:extLst>
          </p:cNvPr>
          <p:cNvCxnSpPr>
            <a:cxnSpLocks/>
          </p:cNvCxnSpPr>
          <p:nvPr/>
        </p:nvCxnSpPr>
        <p:spPr>
          <a:xfrm>
            <a:off x="7375507" y="3391177"/>
            <a:ext cx="488532" cy="0"/>
          </a:xfrm>
          <a:prstGeom prst="line">
            <a:avLst/>
          </a:prstGeom>
          <a:ln w="19050">
            <a:solidFill>
              <a:srgbClr val="8FE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848407-A2B8-43CD-B113-D48C960BE8AA}"/>
              </a:ext>
            </a:extLst>
          </p:cNvPr>
          <p:cNvCxnSpPr>
            <a:cxnSpLocks/>
          </p:cNvCxnSpPr>
          <p:nvPr/>
        </p:nvCxnSpPr>
        <p:spPr>
          <a:xfrm>
            <a:off x="4550912" y="3391701"/>
            <a:ext cx="804107" cy="0"/>
          </a:xfrm>
          <a:prstGeom prst="line">
            <a:avLst/>
          </a:prstGeom>
          <a:ln w="19050">
            <a:solidFill>
              <a:srgbClr val="8FE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70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9" grpId="0" animBg="1"/>
      <p:bldP spid="80" grpId="0" animBg="1"/>
      <p:bldP spid="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34459C3-2557-4902-B1B0-BFBB180A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6697"/>
            <a:ext cx="12192000" cy="107671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9BEFE7"/>
                </a:solidFill>
                <a:latin typeface="Gill Sans MT" panose="020B0502020104020203" pitchFamily="34" charset="0"/>
              </a:rPr>
              <a:t>Word to Vector Model </a:t>
            </a:r>
            <a:endParaRPr lang="en-IN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603D3D-4F3E-4EB6-9F5A-89B055D460E8}"/>
              </a:ext>
            </a:extLst>
          </p:cNvPr>
          <p:cNvSpPr/>
          <p:nvPr/>
        </p:nvSpPr>
        <p:spPr>
          <a:xfrm>
            <a:off x="6626680" y="2528930"/>
            <a:ext cx="3999890" cy="30192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>
                    <a:lumMod val="85000"/>
                  </a:schemeClr>
                </a:solidFill>
                <a:latin typeface="Arial Nova" panose="020B0504020202020204" pitchFamily="34" charset="0"/>
              </a:rPr>
              <a:t>One </a:t>
            </a:r>
            <a:r>
              <a:rPr lang="en-US" sz="1300">
                <a:solidFill>
                  <a:schemeClr val="tx1">
                    <a:lumMod val="85000"/>
                  </a:schemeClr>
                </a:solidFill>
                <a:latin typeface="Arial Nova" panose="020B0504020202020204" pitchFamily="34" charset="0"/>
              </a:rPr>
              <a:t>Hot Representation</a:t>
            </a:r>
            <a:endParaRPr lang="en-IN" sz="1300" dirty="0">
              <a:solidFill>
                <a:schemeClr val="tx1">
                  <a:lumMod val="8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445645-C8E7-48E4-AA1A-9576A2BA0A6A}"/>
              </a:ext>
            </a:extLst>
          </p:cNvPr>
          <p:cNvSpPr/>
          <p:nvPr/>
        </p:nvSpPr>
        <p:spPr>
          <a:xfrm>
            <a:off x="6632113" y="1504871"/>
            <a:ext cx="3994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Then we find the one </a:t>
            </a:r>
            <a:r>
              <a:rPr lang="en-US" sz="2000"/>
              <a:t>hot representation </a:t>
            </a:r>
            <a:r>
              <a:rPr lang="en-US" sz="2000" dirty="0"/>
              <a:t>of </a:t>
            </a:r>
            <a:r>
              <a:rPr lang="en-US" sz="2000"/>
              <a:t>our dataset</a:t>
            </a:r>
            <a:r>
              <a:rPr lang="en-US" sz="2000" dirty="0"/>
              <a:t>.</a:t>
            </a:r>
            <a:endParaRPr lang="en-IN" sz="2000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22946443-6F3D-4B40-BA71-50860C48E77C}"/>
              </a:ext>
            </a:extLst>
          </p:cNvPr>
          <p:cNvGraphicFramePr>
            <a:graphicFrameLocks noGrp="1"/>
          </p:cNvGraphicFramePr>
          <p:nvPr/>
        </p:nvGraphicFramePr>
        <p:xfrm>
          <a:off x="6626677" y="2884125"/>
          <a:ext cx="3994452" cy="346341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0636">
                  <a:extLst>
                    <a:ext uri="{9D8B030D-6E8A-4147-A177-3AD203B41FA5}">
                      <a16:colId xmlns:a16="http://schemas.microsoft.com/office/drawing/2014/main" val="2570418973"/>
                    </a:ext>
                  </a:extLst>
                </a:gridCol>
                <a:gridCol w="570636">
                  <a:extLst>
                    <a:ext uri="{9D8B030D-6E8A-4147-A177-3AD203B41FA5}">
                      <a16:colId xmlns:a16="http://schemas.microsoft.com/office/drawing/2014/main" val="2502063281"/>
                    </a:ext>
                  </a:extLst>
                </a:gridCol>
                <a:gridCol w="570636">
                  <a:extLst>
                    <a:ext uri="{9D8B030D-6E8A-4147-A177-3AD203B41FA5}">
                      <a16:colId xmlns:a16="http://schemas.microsoft.com/office/drawing/2014/main" val="459025649"/>
                    </a:ext>
                  </a:extLst>
                </a:gridCol>
                <a:gridCol w="570636">
                  <a:extLst>
                    <a:ext uri="{9D8B030D-6E8A-4147-A177-3AD203B41FA5}">
                      <a16:colId xmlns:a16="http://schemas.microsoft.com/office/drawing/2014/main" val="4006125543"/>
                    </a:ext>
                  </a:extLst>
                </a:gridCol>
                <a:gridCol w="570636">
                  <a:extLst>
                    <a:ext uri="{9D8B030D-6E8A-4147-A177-3AD203B41FA5}">
                      <a16:colId xmlns:a16="http://schemas.microsoft.com/office/drawing/2014/main" val="3994349134"/>
                    </a:ext>
                  </a:extLst>
                </a:gridCol>
                <a:gridCol w="570636">
                  <a:extLst>
                    <a:ext uri="{9D8B030D-6E8A-4147-A177-3AD203B41FA5}">
                      <a16:colId xmlns:a16="http://schemas.microsoft.com/office/drawing/2014/main" val="2578705447"/>
                    </a:ext>
                  </a:extLst>
                </a:gridCol>
                <a:gridCol w="570636">
                  <a:extLst>
                    <a:ext uri="{9D8B030D-6E8A-4147-A177-3AD203B41FA5}">
                      <a16:colId xmlns:a16="http://schemas.microsoft.com/office/drawing/2014/main" val="279731643"/>
                    </a:ext>
                  </a:extLst>
                </a:gridCol>
              </a:tblGrid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518900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471089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655314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17169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91263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32191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53268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22F3783A-23AC-44A4-94E4-7D47DFEE5CC2}"/>
              </a:ext>
            </a:extLst>
          </p:cNvPr>
          <p:cNvGrpSpPr/>
          <p:nvPr/>
        </p:nvGrpSpPr>
        <p:grpSpPr>
          <a:xfrm>
            <a:off x="1642369" y="1504871"/>
            <a:ext cx="3917515" cy="4842663"/>
            <a:chOff x="1642369" y="1504871"/>
            <a:chExt cx="3917515" cy="4842663"/>
          </a:xfrm>
        </p:grpSpPr>
        <p:sp>
          <p:nvSpPr>
            <p:cNvPr id="6" name="TextBox 5"/>
            <p:cNvSpPr txBox="1"/>
            <p:nvPr/>
          </p:nvSpPr>
          <p:spPr>
            <a:xfrm>
              <a:off x="1642369" y="1504871"/>
              <a:ext cx="3917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000"/>
                <a:t>We first </a:t>
              </a:r>
              <a:r>
                <a:rPr lang="en-US" sz="2000" dirty="0"/>
                <a:t>create </a:t>
              </a:r>
              <a:r>
                <a:rPr lang="en-US" sz="2000"/>
                <a:t>a list </a:t>
              </a:r>
              <a:r>
                <a:rPr lang="en-US" sz="2000" dirty="0"/>
                <a:t>of all </a:t>
              </a:r>
              <a:r>
                <a:rPr lang="en-US" sz="2000"/>
                <a:t>unique songs </a:t>
              </a:r>
              <a:r>
                <a:rPr lang="en-US" sz="2000" dirty="0"/>
                <a:t>in </a:t>
              </a:r>
              <a:r>
                <a:rPr lang="en-US" sz="2000"/>
                <a:t>the dataset</a:t>
              </a:r>
              <a:r>
                <a:rPr lang="en-US" sz="2000" dirty="0"/>
                <a:t>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448005-4184-4831-927D-008B4DD654AC}"/>
                </a:ext>
              </a:extLst>
            </p:cNvPr>
            <p:cNvSpPr/>
            <p:nvPr/>
          </p:nvSpPr>
          <p:spPr>
            <a:xfrm>
              <a:off x="1642369" y="2528930"/>
              <a:ext cx="3917515" cy="30192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chemeClr val="tx1">
                      <a:lumMod val="85000"/>
                    </a:schemeClr>
                  </a:solidFill>
                  <a:latin typeface="Arial Nova" panose="020B0504020202020204" pitchFamily="34" charset="0"/>
                </a:rPr>
                <a:t>Unique Songs</a:t>
              </a:r>
              <a:endParaRPr lang="en-IN" sz="1300" dirty="0">
                <a:solidFill>
                  <a:schemeClr val="tx1">
                    <a:lumMod val="85000"/>
                  </a:schemeClr>
                </a:solidFill>
                <a:latin typeface="Arial Nova" panose="020B05040202020202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50FDF51-EE04-4674-8E2D-00CD947EF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79" r="3629" b="21679"/>
            <a:stretch/>
          </p:blipFill>
          <p:spPr>
            <a:xfrm>
              <a:off x="1642369" y="2830857"/>
              <a:ext cx="3917515" cy="3516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77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B476FEFB-BFC3-49E6-82BC-C51C2808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84" y="126493"/>
            <a:ext cx="7826825" cy="107671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9BEFE7"/>
                </a:solidFill>
                <a:latin typeface="Gill Sans MT" panose="020B0502020104020203" pitchFamily="34" charset="0"/>
              </a:rPr>
              <a:t>Word To Vector Model</a:t>
            </a:r>
            <a:endParaRPr lang="en-IN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699425-C326-4AC9-B869-2FF397DA49E2}"/>
              </a:ext>
            </a:extLst>
          </p:cNvPr>
          <p:cNvSpPr/>
          <p:nvPr/>
        </p:nvSpPr>
        <p:spPr>
          <a:xfrm>
            <a:off x="7850650" y="1310012"/>
            <a:ext cx="268781" cy="41543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5BDEB9A-4BD6-4376-89DF-CDC96459555E}"/>
              </a:ext>
            </a:extLst>
          </p:cNvPr>
          <p:cNvSpPr/>
          <p:nvPr/>
        </p:nvSpPr>
        <p:spPr>
          <a:xfrm>
            <a:off x="4076849" y="1419257"/>
            <a:ext cx="268781" cy="41543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B14FDC5-866F-4AAC-BE33-897E508E80C0}"/>
              </a:ext>
            </a:extLst>
          </p:cNvPr>
          <p:cNvCxnSpPr>
            <a:cxnSpLocks/>
          </p:cNvCxnSpPr>
          <p:nvPr/>
        </p:nvCxnSpPr>
        <p:spPr>
          <a:xfrm>
            <a:off x="5402344" y="1983657"/>
            <a:ext cx="0" cy="3857534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FFD6B7A-7D50-46A0-8813-E2197B7E3D70}"/>
              </a:ext>
            </a:extLst>
          </p:cNvPr>
          <p:cNvGrpSpPr/>
          <p:nvPr/>
        </p:nvGrpSpPr>
        <p:grpSpPr>
          <a:xfrm>
            <a:off x="1056511" y="1419257"/>
            <a:ext cx="3709349" cy="4592188"/>
            <a:chOff x="4112629" y="1006362"/>
            <a:chExt cx="3517120" cy="4431726"/>
          </a:xfrm>
        </p:grpSpPr>
        <p:pic>
          <p:nvPicPr>
            <p:cNvPr id="141" name="Picture 140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EB377257-486A-4BDD-8250-1F66FA8AE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240"/>
            <a:stretch/>
          </p:blipFill>
          <p:spPr>
            <a:xfrm>
              <a:off x="4112629" y="1006362"/>
              <a:ext cx="3517120" cy="4431726"/>
            </a:xfrm>
            <a:prstGeom prst="rect">
              <a:avLst/>
            </a:prstGeom>
          </p:spPr>
        </p:pic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C7A87A9-428C-4EF8-92B8-D198700FBCCA}"/>
                </a:ext>
              </a:extLst>
            </p:cNvPr>
            <p:cNvCxnSpPr>
              <a:cxnSpLocks/>
            </p:cNvCxnSpPr>
            <p:nvPr/>
          </p:nvCxnSpPr>
          <p:spPr>
            <a:xfrm>
              <a:off x="5215964" y="3911097"/>
              <a:ext cx="1158240" cy="0"/>
            </a:xfrm>
            <a:prstGeom prst="line">
              <a:avLst/>
            </a:prstGeom>
            <a:ln w="28575">
              <a:solidFill>
                <a:srgbClr val="48C9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86663B-63CD-4753-90E4-5D567E14EE62}"/>
                </a:ext>
              </a:extLst>
            </p:cNvPr>
            <p:cNvSpPr/>
            <p:nvPr/>
          </p:nvSpPr>
          <p:spPr>
            <a:xfrm>
              <a:off x="5140643" y="2595241"/>
              <a:ext cx="1975239" cy="9451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02ADED4-50F0-4D5A-9B22-9E58EFFF6B39}"/>
                </a:ext>
              </a:extLst>
            </p:cNvPr>
            <p:cNvSpPr/>
            <p:nvPr/>
          </p:nvSpPr>
          <p:spPr>
            <a:xfrm>
              <a:off x="5140644" y="4035391"/>
              <a:ext cx="1975238" cy="9123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4" name="Picture 15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0A6AA9E-DDAF-4BA3-85A0-B4756D63B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93" y="3008759"/>
            <a:ext cx="1236173" cy="1539410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239E2D5-CD8C-4FBF-BE1C-932F1CBA2D7C}"/>
              </a:ext>
            </a:extLst>
          </p:cNvPr>
          <p:cNvGrpSpPr/>
          <p:nvPr/>
        </p:nvGrpSpPr>
        <p:grpSpPr>
          <a:xfrm>
            <a:off x="9542145" y="1312519"/>
            <a:ext cx="956764" cy="5199810"/>
            <a:chOff x="10775340" y="1361261"/>
            <a:chExt cx="956764" cy="5199810"/>
          </a:xfrm>
        </p:grpSpPr>
        <p:pic>
          <p:nvPicPr>
            <p:cNvPr id="158" name="Picture 157" descr="A picture containing photo, man, walking, holding&#10;&#10;Description automatically generated">
              <a:extLst>
                <a:ext uri="{FF2B5EF4-FFF2-40B4-BE49-F238E27FC236}">
                  <a16:creationId xmlns:a16="http://schemas.microsoft.com/office/drawing/2014/main" id="{1974E271-D6EB-4820-A6CE-90751A70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7247" y="5399806"/>
              <a:ext cx="894857" cy="1161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158" descr="A picture containing person, indoor, man, woman&#10;&#10;Description automatically generated">
              <a:extLst>
                <a:ext uri="{FF2B5EF4-FFF2-40B4-BE49-F238E27FC236}">
                  <a16:creationId xmlns:a16="http://schemas.microsoft.com/office/drawing/2014/main" id="{18DE7A27-D0A5-4AD6-A3D1-452CC676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881" y="2717901"/>
              <a:ext cx="896414" cy="1161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0" name="Picture 159" descr="A picture containing text, newspaper, photo, sign&#10;&#10;Description automatically generated">
              <a:extLst>
                <a:ext uri="{FF2B5EF4-FFF2-40B4-BE49-F238E27FC236}">
                  <a16:creationId xmlns:a16="http://schemas.microsoft.com/office/drawing/2014/main" id="{C6BBCCD2-6A44-478F-A593-B284F336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881" y="1361261"/>
              <a:ext cx="896414" cy="1164659"/>
            </a:xfrm>
            <a:prstGeom prst="rect">
              <a:avLst/>
            </a:prstGeom>
          </p:spPr>
        </p:pic>
        <p:pic>
          <p:nvPicPr>
            <p:cNvPr id="161" name="Picture 160" descr="A close up of a logo&#10;&#10;Description automatically generated">
              <a:extLst>
                <a:ext uri="{FF2B5EF4-FFF2-40B4-BE49-F238E27FC236}">
                  <a16:creationId xmlns:a16="http://schemas.microsoft.com/office/drawing/2014/main" id="{FFB9FA2D-F4DF-43B3-B50C-8F2E2205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5340" y="4060131"/>
              <a:ext cx="906955" cy="114835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D66469-5FEF-4B04-9F06-4605B161D68D}"/>
              </a:ext>
            </a:extLst>
          </p:cNvPr>
          <p:cNvGrpSpPr/>
          <p:nvPr/>
        </p:nvGrpSpPr>
        <p:grpSpPr>
          <a:xfrm>
            <a:off x="7855225" y="1892059"/>
            <a:ext cx="1026293" cy="3646583"/>
            <a:chOff x="6393718" y="664060"/>
            <a:chExt cx="1026293" cy="3646583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E0406E2-0741-4BE9-A881-CA379D4F5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3718" y="664060"/>
              <a:ext cx="1026293" cy="15975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89B3DB1-EBDB-4768-AB11-4A002CB00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0211" y="1882652"/>
              <a:ext cx="854120" cy="570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0045BEE-02BE-4448-960D-13F4670B4F72}"/>
                </a:ext>
              </a:extLst>
            </p:cNvPr>
            <p:cNvCxnSpPr>
              <a:cxnSpLocks/>
            </p:cNvCxnSpPr>
            <p:nvPr/>
          </p:nvCxnSpPr>
          <p:spPr>
            <a:xfrm>
              <a:off x="6469208" y="2598533"/>
              <a:ext cx="899384" cy="4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7BF2A3B-45DE-456D-86A7-9A96D1B03F1A}"/>
                </a:ext>
              </a:extLst>
            </p:cNvPr>
            <p:cNvCxnSpPr>
              <a:cxnSpLocks/>
            </p:cNvCxnSpPr>
            <p:nvPr/>
          </p:nvCxnSpPr>
          <p:spPr>
            <a:xfrm>
              <a:off x="6437833" y="2801536"/>
              <a:ext cx="957156" cy="15091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8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71992" y="4192583"/>
            <a:ext cx="43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201189"/>
              </p:ext>
            </p:extLst>
          </p:nvPr>
        </p:nvGraphicFramePr>
        <p:xfrm>
          <a:off x="3952917" y="3101611"/>
          <a:ext cx="2900728" cy="3248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1400" dirty="0"/>
                        <a:t>Y-</a:t>
                      </a:r>
                      <a:r>
                        <a:rPr lang="en-US" sz="1400" dirty="0" err="1"/>
                        <a:t>pred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Story of My Life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Difference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0.218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.010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-0.893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869448"/>
              </p:ext>
            </p:extLst>
          </p:nvPr>
        </p:nvGraphicFramePr>
        <p:xfrm>
          <a:off x="10456939" y="3098624"/>
          <a:ext cx="1002562" cy="324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3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3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3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3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3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3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3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3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8F132994-D14C-4A30-A47E-802EBB52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101"/>
            <a:ext cx="12192000" cy="107671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9BEFE7"/>
                </a:solidFill>
                <a:latin typeface="Gill Sans MT" panose="020B0502020104020203" pitchFamily="34" charset="0"/>
              </a:rPr>
              <a:t>Word to Vector Model </a:t>
            </a:r>
            <a:endParaRPr lang="en-IN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5C1FD27-80F3-42B3-A5B0-1E10602C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620602"/>
              </p:ext>
            </p:extLst>
          </p:nvPr>
        </p:nvGraphicFramePr>
        <p:xfrm>
          <a:off x="7208971" y="3098623"/>
          <a:ext cx="2900728" cy="3248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3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400" dirty="0"/>
                        <a:t>Y-</a:t>
                      </a:r>
                      <a:r>
                        <a:rPr lang="en-US" sz="1400" dirty="0" err="1"/>
                        <a:t>pred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Photo-graph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Difference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0.218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-0.984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.010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C7BA4B8-375D-40E2-9394-A75A2E90521F}"/>
              </a:ext>
            </a:extLst>
          </p:cNvPr>
          <p:cNvGrpSpPr/>
          <p:nvPr/>
        </p:nvGrpSpPr>
        <p:grpSpPr>
          <a:xfrm>
            <a:off x="366829" y="2519306"/>
            <a:ext cx="3238715" cy="4033155"/>
            <a:chOff x="406791" y="1826159"/>
            <a:chExt cx="2697302" cy="4184044"/>
          </a:xfrm>
        </p:grpSpPr>
        <p:pic>
          <p:nvPicPr>
            <p:cNvPr id="10" name="Picture 9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646C39F0-A405-4AAA-9AEC-ED5F2D264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240"/>
            <a:stretch/>
          </p:blipFill>
          <p:spPr>
            <a:xfrm>
              <a:off x="406791" y="1826159"/>
              <a:ext cx="2697302" cy="4184044"/>
            </a:xfrm>
            <a:prstGeom prst="rect">
              <a:avLst/>
            </a:prstGeom>
            <a:ln>
              <a:noFill/>
            </a:ln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ABEE3C3-58AC-4B3F-A388-0ECA2151AFE2}"/>
                </a:ext>
              </a:extLst>
            </p:cNvPr>
            <p:cNvSpPr/>
            <p:nvPr/>
          </p:nvSpPr>
          <p:spPr>
            <a:xfrm>
              <a:off x="1198488" y="3329126"/>
              <a:ext cx="1216241" cy="887765"/>
            </a:xfrm>
            <a:prstGeom prst="rect">
              <a:avLst/>
            </a:prstGeom>
            <a:noFill/>
            <a:ln w="28575">
              <a:solidFill>
                <a:srgbClr val="178E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73A0C9-5042-4A84-A96B-83F45B4BDDE0}"/>
                </a:ext>
              </a:extLst>
            </p:cNvPr>
            <p:cNvCxnSpPr>
              <a:cxnSpLocks/>
            </p:cNvCxnSpPr>
            <p:nvPr/>
          </p:nvCxnSpPr>
          <p:spPr>
            <a:xfrm>
              <a:off x="1198488" y="3222593"/>
              <a:ext cx="1216241" cy="0"/>
            </a:xfrm>
            <a:prstGeom prst="line">
              <a:avLst/>
            </a:prstGeom>
            <a:ln w="19050">
              <a:solidFill>
                <a:srgbClr val="77E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6CF5FC-E801-4B6F-9436-58652C3292F6}"/>
              </a:ext>
            </a:extLst>
          </p:cNvPr>
          <p:cNvGrpSpPr/>
          <p:nvPr/>
        </p:nvGrpSpPr>
        <p:grpSpPr>
          <a:xfrm>
            <a:off x="2219815" y="1137818"/>
            <a:ext cx="8434007" cy="1547385"/>
            <a:chOff x="1900724" y="1548304"/>
            <a:chExt cx="8552180" cy="11505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E36F8A-131E-4F26-8A47-AA78E4443435}"/>
                </a:ext>
              </a:extLst>
            </p:cNvPr>
            <p:cNvGrpSpPr/>
            <p:nvPr/>
          </p:nvGrpSpPr>
          <p:grpSpPr>
            <a:xfrm>
              <a:off x="1900724" y="1548304"/>
              <a:ext cx="8552180" cy="1150508"/>
              <a:chOff x="868240" y="1528223"/>
              <a:chExt cx="8552180" cy="115050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68240" y="1528223"/>
                <a:ext cx="8552180" cy="1150508"/>
                <a:chOff x="95805" y="2908961"/>
                <a:chExt cx="8552180" cy="1150508"/>
              </a:xfrm>
            </p:grpSpPr>
            <p:sp>
              <p:nvSpPr>
                <p:cNvPr id="3" name="Rectangle 2"/>
                <p:cNvSpPr/>
                <p:nvPr/>
              </p:nvSpPr>
              <p:spPr>
                <a:xfrm rot="5400000">
                  <a:off x="426378" y="2830838"/>
                  <a:ext cx="593911" cy="1255058"/>
                </a:xfrm>
                <a:prstGeom prst="rect">
                  <a:avLst/>
                </a:prstGeom>
                <a:solidFill>
                  <a:srgbClr val="4BC6DA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Input layer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(1 X n)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1685969" y="2908961"/>
                  <a:ext cx="1485808" cy="1150508"/>
                </a:xfrm>
                <a:prstGeom prst="rect">
                  <a:avLst/>
                </a:prstGeom>
                <a:solidFill>
                  <a:srgbClr val="178ED8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Weight 1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(n X h)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 rot="5400000">
                  <a:off x="3954667" y="2715463"/>
                  <a:ext cx="593912" cy="1485808"/>
                </a:xfrm>
                <a:prstGeom prst="rect">
                  <a:avLst/>
                </a:prstGeom>
                <a:solidFill>
                  <a:srgbClr val="21D2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Hidden layer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(1 X h)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 rot="5400000">
                  <a:off x="7608125" y="2715463"/>
                  <a:ext cx="593912" cy="1485808"/>
                </a:xfrm>
                <a:prstGeom prst="rect">
                  <a:avLst/>
                </a:prstGeom>
                <a:solidFill>
                  <a:srgbClr val="4BC6DA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Output layer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(1 X n)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EFFCC4-F8A2-4D97-9AFF-257832589ED2}"/>
                  </a:ext>
                </a:extLst>
              </p:cNvPr>
              <p:cNvSpPr/>
              <p:nvPr/>
            </p:nvSpPr>
            <p:spPr>
              <a:xfrm>
                <a:off x="6099005" y="1528223"/>
                <a:ext cx="1485808" cy="1150508"/>
              </a:xfrm>
              <a:prstGeom prst="rect">
                <a:avLst/>
              </a:prstGeom>
              <a:solidFill>
                <a:srgbClr val="178ED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Weight 2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(h X n)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814B67-C07C-4316-B341-F3C3DC52C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4920" y="2110630"/>
              <a:ext cx="350901" cy="11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3D7D02F-7A55-4E24-96BB-97DD5742A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696" y="2087145"/>
              <a:ext cx="350901" cy="11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C5B2D7D-6FA8-47A2-91B4-8BABF677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8308" y="2086253"/>
              <a:ext cx="350901" cy="11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F6065AC-1278-4A93-B286-2755ED888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2757" y="2080524"/>
              <a:ext cx="350901" cy="11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779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7D4B9EA-7519-44E5-80F3-CEA90698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2"/>
          <a:stretch/>
        </p:blipFill>
        <p:spPr>
          <a:xfrm>
            <a:off x="471655" y="1627509"/>
            <a:ext cx="3537345" cy="449317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A95E54-BFAE-40FC-B653-FBBE5051AE35}"/>
              </a:ext>
            </a:extLst>
          </p:cNvPr>
          <p:cNvCxnSpPr>
            <a:cxnSpLocks/>
          </p:cNvCxnSpPr>
          <p:nvPr/>
        </p:nvCxnSpPr>
        <p:spPr>
          <a:xfrm>
            <a:off x="1595120" y="4572884"/>
            <a:ext cx="1402080" cy="10160"/>
          </a:xfrm>
          <a:prstGeom prst="line">
            <a:avLst/>
          </a:prstGeom>
          <a:ln w="28575">
            <a:solidFill>
              <a:srgbClr val="48C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EBAFF54-304B-4DF2-92A2-F852E82D44E3}"/>
              </a:ext>
            </a:extLst>
          </p:cNvPr>
          <p:cNvSpPr/>
          <p:nvPr/>
        </p:nvSpPr>
        <p:spPr>
          <a:xfrm>
            <a:off x="1509640" y="3196068"/>
            <a:ext cx="2005720" cy="9451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59F00F-FED8-4028-830E-46B71EC0C2FB}"/>
              </a:ext>
            </a:extLst>
          </p:cNvPr>
          <p:cNvSpPr/>
          <p:nvPr/>
        </p:nvSpPr>
        <p:spPr>
          <a:xfrm>
            <a:off x="1509640" y="4704964"/>
            <a:ext cx="2005720" cy="9451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B476FEFB-BFC3-49E6-82BC-C51C2808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84" y="126493"/>
            <a:ext cx="7826825" cy="107671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9BEFE7"/>
                </a:solidFill>
                <a:latin typeface="Gill Sans MT" panose="020B0502020104020203" pitchFamily="34" charset="0"/>
              </a:rPr>
              <a:t>Natural Language Processing </a:t>
            </a:r>
            <a:endParaRPr lang="en-IN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699425-C326-4AC9-B869-2FF397DA49E2}"/>
              </a:ext>
            </a:extLst>
          </p:cNvPr>
          <p:cNvSpPr/>
          <p:nvPr/>
        </p:nvSpPr>
        <p:spPr>
          <a:xfrm>
            <a:off x="7850650" y="1310012"/>
            <a:ext cx="268781" cy="41543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1BD0A8-230F-41A3-8FD2-B104EF83EE25}"/>
              </a:ext>
            </a:extLst>
          </p:cNvPr>
          <p:cNvGrpSpPr/>
          <p:nvPr/>
        </p:nvGrpSpPr>
        <p:grpSpPr>
          <a:xfrm>
            <a:off x="10954246" y="1366178"/>
            <a:ext cx="904038" cy="5106517"/>
            <a:chOff x="10954246" y="1366178"/>
            <a:chExt cx="904038" cy="5106517"/>
          </a:xfrm>
        </p:grpSpPr>
        <p:pic>
          <p:nvPicPr>
            <p:cNvPr id="68" name="Picture 67" descr="A picture containing photo, front, man, posing&#10;&#10;Description automatically generated">
              <a:extLst>
                <a:ext uri="{FF2B5EF4-FFF2-40B4-BE49-F238E27FC236}">
                  <a16:creationId xmlns:a16="http://schemas.microsoft.com/office/drawing/2014/main" id="{C590A0A1-6068-493E-80DE-A3483A513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3427" y="1366178"/>
              <a:ext cx="889623" cy="11612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A person holding a sign&#10;&#10;Description automatically generated">
              <a:extLst>
                <a:ext uri="{FF2B5EF4-FFF2-40B4-BE49-F238E27FC236}">
                  <a16:creationId xmlns:a16="http://schemas.microsoft.com/office/drawing/2014/main" id="{16771B7A-7FA8-4FAD-A0E7-653581F20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4246" y="2687705"/>
              <a:ext cx="897954" cy="11612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A picture containing person, indoor, man, woman&#10;&#10;Description automatically generated">
              <a:extLst>
                <a:ext uri="{FF2B5EF4-FFF2-40B4-BE49-F238E27FC236}">
                  <a16:creationId xmlns:a16="http://schemas.microsoft.com/office/drawing/2014/main" id="{BAFDFB05-4679-48B2-AC21-129C237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4247" y="3994626"/>
              <a:ext cx="896414" cy="1161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A picture containing photo, man, walking, holding&#10;&#10;Description automatically generated">
              <a:extLst>
                <a:ext uri="{FF2B5EF4-FFF2-40B4-BE49-F238E27FC236}">
                  <a16:creationId xmlns:a16="http://schemas.microsoft.com/office/drawing/2014/main" id="{1900FCDC-CE51-48A3-BE5A-96CA1DC2C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3427" y="5311430"/>
              <a:ext cx="894857" cy="116126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AA93E40-21D3-4657-897D-B06B8DC5A435}"/>
              </a:ext>
            </a:extLst>
          </p:cNvPr>
          <p:cNvGrpSpPr/>
          <p:nvPr/>
        </p:nvGrpSpPr>
        <p:grpSpPr>
          <a:xfrm>
            <a:off x="458785" y="1650594"/>
            <a:ext cx="3537344" cy="4523659"/>
            <a:chOff x="4374968" y="1210065"/>
            <a:chExt cx="3375256" cy="452365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DB1AD30-6958-4FC4-B650-FB34F07B9CB5}"/>
                </a:ext>
              </a:extLst>
            </p:cNvPr>
            <p:cNvGrpSpPr/>
            <p:nvPr/>
          </p:nvGrpSpPr>
          <p:grpSpPr>
            <a:xfrm>
              <a:off x="4374968" y="1210065"/>
              <a:ext cx="3375256" cy="4523659"/>
              <a:chOff x="4334328" y="1210065"/>
              <a:chExt cx="3375256" cy="4523659"/>
            </a:xfrm>
          </p:grpSpPr>
          <p:pic>
            <p:nvPicPr>
              <p:cNvPr id="95" name="Picture 94" descr="A screen shot of a smart phone&#10;&#10;Description automatically generated">
                <a:extLst>
                  <a:ext uri="{FF2B5EF4-FFF2-40B4-BE49-F238E27FC236}">
                    <a16:creationId xmlns:a16="http://schemas.microsoft.com/office/drawing/2014/main" id="{5FECD69F-E51E-40EA-9647-34197C7F86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541" b="2101"/>
              <a:stretch/>
            </p:blipFill>
            <p:spPr>
              <a:xfrm>
                <a:off x="4334329" y="2296160"/>
                <a:ext cx="3375255" cy="3437564"/>
              </a:xfrm>
              <a:prstGeom prst="rect">
                <a:avLst/>
              </a:prstGeom>
            </p:spPr>
          </p:pic>
          <p:pic>
            <p:nvPicPr>
              <p:cNvPr id="96" name="Picture 95" descr="A picture containing drawing, food&#10;&#10;Description automatically generated">
                <a:extLst>
                  <a:ext uri="{FF2B5EF4-FFF2-40B4-BE49-F238E27FC236}">
                    <a16:creationId xmlns:a16="http://schemas.microsoft.com/office/drawing/2014/main" id="{7B03A8EB-F70E-40C6-98B5-463325B3D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9" t="2555" b="1"/>
              <a:stretch/>
            </p:blipFill>
            <p:spPr>
              <a:xfrm>
                <a:off x="4338320" y="1930400"/>
                <a:ext cx="3371264" cy="387358"/>
              </a:xfrm>
              <a:prstGeom prst="rect">
                <a:avLst/>
              </a:prstGeom>
            </p:spPr>
          </p:pic>
          <p:pic>
            <p:nvPicPr>
              <p:cNvPr id="97" name="Picture 9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0547AB3-FA55-43E9-9AA9-55EC209194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79" t="21569"/>
              <a:stretch/>
            </p:blipFill>
            <p:spPr>
              <a:xfrm>
                <a:off x="4334328" y="1210065"/>
                <a:ext cx="3375255" cy="674751"/>
              </a:xfrm>
              <a:prstGeom prst="rect">
                <a:avLst/>
              </a:prstGeom>
            </p:spPr>
          </p:pic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13DB160-2D73-4EFA-AA76-4DBED5277F50}"/>
                </a:ext>
              </a:extLst>
            </p:cNvPr>
            <p:cNvSpPr/>
            <p:nvPr/>
          </p:nvSpPr>
          <p:spPr>
            <a:xfrm>
              <a:off x="5461880" y="2798944"/>
              <a:ext cx="1985400" cy="9451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C342A45-1F1F-4B57-A079-E50E40DF19F1}"/>
                </a:ext>
              </a:extLst>
            </p:cNvPr>
            <p:cNvSpPr/>
            <p:nvPr/>
          </p:nvSpPr>
          <p:spPr>
            <a:xfrm>
              <a:off x="5466960" y="4236719"/>
              <a:ext cx="1980320" cy="9959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0EB056-3A2A-45D8-9F7E-5ABF37D94DD6}"/>
              </a:ext>
            </a:extLst>
          </p:cNvPr>
          <p:cNvGrpSpPr/>
          <p:nvPr/>
        </p:nvGrpSpPr>
        <p:grpSpPr>
          <a:xfrm>
            <a:off x="4619542" y="1357281"/>
            <a:ext cx="5729440" cy="5125351"/>
            <a:chOff x="4619542" y="1357281"/>
            <a:chExt cx="5729440" cy="5125351"/>
          </a:xfrm>
        </p:grpSpPr>
        <p:pic>
          <p:nvPicPr>
            <p:cNvPr id="66" name="Picture 65" descr="A picture containing man, sitting, reading, holding&#10;&#10;Description automatically generated">
              <a:extLst>
                <a:ext uri="{FF2B5EF4-FFF2-40B4-BE49-F238E27FC236}">
                  <a16:creationId xmlns:a16="http://schemas.microsoft.com/office/drawing/2014/main" id="{A920CE93-77A9-48DD-8C50-D3D4FA7A8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542" y="3095618"/>
              <a:ext cx="1236174" cy="1589131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B2B1753-9BB3-4710-9847-633D5F3AAF55}"/>
                </a:ext>
              </a:extLst>
            </p:cNvPr>
            <p:cNvSpPr/>
            <p:nvPr/>
          </p:nvSpPr>
          <p:spPr>
            <a:xfrm>
              <a:off x="7007746" y="3252728"/>
              <a:ext cx="1064339" cy="1248408"/>
            </a:xfrm>
            <a:prstGeom prst="roundRect">
              <a:avLst/>
            </a:prstGeom>
            <a:noFill/>
            <a:ln w="28575">
              <a:solidFill>
                <a:srgbClr val="1CD6C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CD6C4"/>
                  </a:solidFill>
                  <a:latin typeface="Gill Sans MT" panose="020B0502020104020203" pitchFamily="34" charset="0"/>
                </a:rPr>
                <a:t>Hidden</a:t>
              </a:r>
            </a:p>
            <a:p>
              <a:pPr algn="ctr"/>
              <a:r>
                <a:rPr lang="en-US" b="1" dirty="0">
                  <a:solidFill>
                    <a:srgbClr val="1CD6C4"/>
                  </a:solidFill>
                  <a:latin typeface="Gill Sans MT" panose="020B0502020104020203" pitchFamily="34" charset="0"/>
                </a:rPr>
                <a:t>Layer</a:t>
              </a:r>
              <a:endParaRPr lang="en-IN" b="1" dirty="0">
                <a:solidFill>
                  <a:srgbClr val="1CD6C4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77FD701-E3DA-4E1B-902F-09CC3A6320C5}"/>
                </a:ext>
              </a:extLst>
            </p:cNvPr>
            <p:cNvCxnSpPr/>
            <p:nvPr/>
          </p:nvCxnSpPr>
          <p:spPr>
            <a:xfrm>
              <a:off x="5993574" y="3890183"/>
              <a:ext cx="8778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6424996-F99A-4521-8611-91362A2A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5778" y="2060153"/>
              <a:ext cx="1026293" cy="15975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886D93-3AA4-4F60-8EF4-C27F29391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2271" y="3278745"/>
              <a:ext cx="854120" cy="570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4164-800A-4F89-B17F-E26B9F5DD4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1268" y="3994626"/>
              <a:ext cx="899384" cy="4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D0A59A-99A8-46AD-8773-FCED89509FD6}"/>
                </a:ext>
              </a:extLst>
            </p:cNvPr>
            <p:cNvCxnSpPr>
              <a:cxnSpLocks/>
            </p:cNvCxnSpPr>
            <p:nvPr/>
          </p:nvCxnSpPr>
          <p:spPr>
            <a:xfrm>
              <a:off x="8279893" y="4197629"/>
              <a:ext cx="957156" cy="15091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 descr="A picture containing indoor, ceiling, table, large&#10;&#10;Description automatically generated">
              <a:extLst>
                <a:ext uri="{FF2B5EF4-FFF2-40B4-BE49-F238E27FC236}">
                  <a16:creationId xmlns:a16="http://schemas.microsoft.com/office/drawing/2014/main" id="{76884DE8-09D1-4567-A643-10F3CBC9E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6087" y="1357281"/>
              <a:ext cx="889624" cy="1155956"/>
            </a:xfrm>
            <a:prstGeom prst="rect">
              <a:avLst/>
            </a:prstGeom>
          </p:spPr>
        </p:pic>
        <p:pic>
          <p:nvPicPr>
            <p:cNvPr id="100" name="Picture 99" descr="A picture containing sitting, monitor, screen, water&#10;&#10;Description automatically generated">
              <a:extLst>
                <a:ext uri="{FF2B5EF4-FFF2-40B4-BE49-F238E27FC236}">
                  <a16:creationId xmlns:a16="http://schemas.microsoft.com/office/drawing/2014/main" id="{802D57C4-9272-45DF-AAC1-CDAB90193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154" y="2690091"/>
              <a:ext cx="944828" cy="1149618"/>
            </a:xfrm>
            <a:prstGeom prst="rect">
              <a:avLst/>
            </a:prstGeom>
          </p:spPr>
        </p:pic>
        <p:pic>
          <p:nvPicPr>
            <p:cNvPr id="101" name="Picture 100" descr="A screen shot of a person&#10;&#10;Description automatically generated">
              <a:extLst>
                <a:ext uri="{FF2B5EF4-FFF2-40B4-BE49-F238E27FC236}">
                  <a16:creationId xmlns:a16="http://schemas.microsoft.com/office/drawing/2014/main" id="{C6805F47-D721-4D7E-9BEB-BED73F49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4955" y="5321367"/>
              <a:ext cx="894857" cy="1161265"/>
            </a:xfrm>
            <a:prstGeom prst="rect">
              <a:avLst/>
            </a:prstGeom>
          </p:spPr>
        </p:pic>
        <p:pic>
          <p:nvPicPr>
            <p:cNvPr id="28" name="Picture 27" descr="A picture containing monitor, photo, screen, sitting&#10;&#10;Description automatically generated">
              <a:extLst>
                <a:ext uri="{FF2B5EF4-FFF2-40B4-BE49-F238E27FC236}">
                  <a16:creationId xmlns:a16="http://schemas.microsoft.com/office/drawing/2014/main" id="{D4AC0774-61BD-4DA5-A047-22279FCA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4144" y="4016812"/>
              <a:ext cx="914838" cy="1161265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7EBA79-C330-4A8F-BC21-B7F14B478FD8}"/>
              </a:ext>
            </a:extLst>
          </p:cNvPr>
          <p:cNvCxnSpPr>
            <a:cxnSpLocks/>
          </p:cNvCxnSpPr>
          <p:nvPr/>
        </p:nvCxnSpPr>
        <p:spPr>
          <a:xfrm>
            <a:off x="10624930" y="1983657"/>
            <a:ext cx="0" cy="3857534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5BDEB9A-4BD6-4376-89DF-CDC96459555E}"/>
              </a:ext>
            </a:extLst>
          </p:cNvPr>
          <p:cNvSpPr/>
          <p:nvPr/>
        </p:nvSpPr>
        <p:spPr>
          <a:xfrm>
            <a:off x="4076849" y="1419257"/>
            <a:ext cx="268781" cy="41543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B14FDC5-866F-4AAC-BE33-897E508E80C0}"/>
              </a:ext>
            </a:extLst>
          </p:cNvPr>
          <p:cNvCxnSpPr>
            <a:cxnSpLocks/>
          </p:cNvCxnSpPr>
          <p:nvPr/>
        </p:nvCxnSpPr>
        <p:spPr>
          <a:xfrm>
            <a:off x="4306969" y="1983657"/>
            <a:ext cx="0" cy="3857534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2775D2B-4EDC-4DE8-B01A-CDF315C743A9}"/>
              </a:ext>
            </a:extLst>
          </p:cNvPr>
          <p:cNvGrpSpPr/>
          <p:nvPr/>
        </p:nvGrpSpPr>
        <p:grpSpPr>
          <a:xfrm>
            <a:off x="4606724" y="1375906"/>
            <a:ext cx="5731888" cy="5201721"/>
            <a:chOff x="2134118" y="1067321"/>
            <a:chExt cx="5731888" cy="5201721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4646CED4-A807-45DB-BDE3-9B451A850A94}"/>
                </a:ext>
              </a:extLst>
            </p:cNvPr>
            <p:cNvSpPr/>
            <p:nvPr/>
          </p:nvSpPr>
          <p:spPr>
            <a:xfrm>
              <a:off x="4577965" y="2939265"/>
              <a:ext cx="1064339" cy="1248408"/>
            </a:xfrm>
            <a:prstGeom prst="roundRect">
              <a:avLst/>
            </a:prstGeom>
            <a:noFill/>
            <a:ln w="28575">
              <a:solidFill>
                <a:srgbClr val="1CD6C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CD6C4"/>
                  </a:solidFill>
                  <a:latin typeface="Gill Sans MT" panose="020B0502020104020203" pitchFamily="34" charset="0"/>
                </a:rPr>
                <a:t>Hidden</a:t>
              </a:r>
            </a:p>
            <a:p>
              <a:pPr algn="ctr"/>
              <a:r>
                <a:rPr lang="en-US" b="1" dirty="0">
                  <a:solidFill>
                    <a:srgbClr val="1CD6C4"/>
                  </a:solidFill>
                  <a:latin typeface="Gill Sans MT" panose="020B0502020104020203" pitchFamily="34" charset="0"/>
                </a:rPr>
                <a:t>Layer</a:t>
              </a:r>
              <a:endParaRPr lang="en-IN" b="1" dirty="0">
                <a:solidFill>
                  <a:srgbClr val="1CD6C4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A4048A1-7B89-406C-A647-BCDF3978383E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93" y="3576720"/>
              <a:ext cx="8778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5A322DA-B64F-42DB-BE79-74071DD77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5997" y="1746690"/>
              <a:ext cx="1026293" cy="15975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76DC27F-2FFB-4DA0-9448-B654EE03C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490" y="2965282"/>
              <a:ext cx="854120" cy="570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C0E3D17B-6693-4378-B203-4E3EC26ADF40}"/>
                </a:ext>
              </a:extLst>
            </p:cNvPr>
            <p:cNvCxnSpPr>
              <a:cxnSpLocks/>
            </p:cNvCxnSpPr>
            <p:nvPr/>
          </p:nvCxnSpPr>
          <p:spPr>
            <a:xfrm>
              <a:off x="5881487" y="3681163"/>
              <a:ext cx="899384" cy="4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2728A06-6FDF-4EF7-9660-D4E2D8F24406}"/>
                </a:ext>
              </a:extLst>
            </p:cNvPr>
            <p:cNvCxnSpPr>
              <a:cxnSpLocks/>
            </p:cNvCxnSpPr>
            <p:nvPr/>
          </p:nvCxnSpPr>
          <p:spPr>
            <a:xfrm>
              <a:off x="5850112" y="3884166"/>
              <a:ext cx="957156" cy="15091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7B33C091-A5ED-4248-B27A-807BC6954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118" y="2838738"/>
              <a:ext cx="1236173" cy="1516349"/>
            </a:xfrm>
            <a:prstGeom prst="rect">
              <a:avLst/>
            </a:prstGeom>
          </p:spPr>
        </p:pic>
        <p:pic>
          <p:nvPicPr>
            <p:cNvPr id="126" name="Picture 125" descr="A picture containing monitor, television, screen, keyboard&#10;&#10;Description automatically generated">
              <a:extLst>
                <a:ext uri="{FF2B5EF4-FFF2-40B4-BE49-F238E27FC236}">
                  <a16:creationId xmlns:a16="http://schemas.microsoft.com/office/drawing/2014/main" id="{262FF6E4-E3E6-4E2B-8759-651EA52FE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95" y="1067321"/>
              <a:ext cx="908967" cy="1161264"/>
            </a:xfrm>
            <a:prstGeom prst="rect">
              <a:avLst/>
            </a:prstGeom>
          </p:spPr>
        </p:pic>
        <p:pic>
          <p:nvPicPr>
            <p:cNvPr id="127" name="Picture 126" descr="A screen shot of a person&#10;&#10;Description automatically generated">
              <a:extLst>
                <a:ext uri="{FF2B5EF4-FFF2-40B4-BE49-F238E27FC236}">
                  <a16:creationId xmlns:a16="http://schemas.microsoft.com/office/drawing/2014/main" id="{542DC81A-BFCB-4667-ACD4-C6D7555B2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733" y="2395577"/>
              <a:ext cx="914934" cy="1179783"/>
            </a:xfrm>
            <a:prstGeom prst="rect">
              <a:avLst/>
            </a:prstGeom>
          </p:spPr>
        </p:pic>
        <p:pic>
          <p:nvPicPr>
            <p:cNvPr id="128" name="Picture 127" descr="A screen shot of a person&#10;&#10;Description automatically generated">
              <a:extLst>
                <a:ext uri="{FF2B5EF4-FFF2-40B4-BE49-F238E27FC236}">
                  <a16:creationId xmlns:a16="http://schemas.microsoft.com/office/drawing/2014/main" id="{B1E5E779-46BF-4A27-941D-B0D93FA10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95" y="3779284"/>
              <a:ext cx="917208" cy="1161264"/>
            </a:xfrm>
            <a:prstGeom prst="rect">
              <a:avLst/>
            </a:prstGeom>
          </p:spPr>
        </p:pic>
        <p:pic>
          <p:nvPicPr>
            <p:cNvPr id="129" name="Picture 128" descr="A picture containing sitting, photo, monitor, front&#10;&#10;Description automatically generated">
              <a:extLst>
                <a:ext uri="{FF2B5EF4-FFF2-40B4-BE49-F238E27FC236}">
                  <a16:creationId xmlns:a16="http://schemas.microsoft.com/office/drawing/2014/main" id="{D67CCF7D-D7D3-4797-A2F8-FEF67E717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96" y="5107778"/>
              <a:ext cx="929210" cy="1161264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F86F2A3-84A3-483E-A0B7-8394A95E4573}"/>
              </a:ext>
            </a:extLst>
          </p:cNvPr>
          <p:cNvGrpSpPr/>
          <p:nvPr/>
        </p:nvGrpSpPr>
        <p:grpSpPr>
          <a:xfrm>
            <a:off x="10945329" y="1393993"/>
            <a:ext cx="929761" cy="5205668"/>
            <a:chOff x="6971352" y="1067321"/>
            <a:chExt cx="929761" cy="5205668"/>
          </a:xfrm>
        </p:grpSpPr>
        <p:pic>
          <p:nvPicPr>
            <p:cNvPr id="131" name="Picture 130" descr="A picture containing photo, front, man, posing&#10;&#10;Description automatically generated">
              <a:extLst>
                <a:ext uri="{FF2B5EF4-FFF2-40B4-BE49-F238E27FC236}">
                  <a16:creationId xmlns:a16="http://schemas.microsoft.com/office/drawing/2014/main" id="{3E5D691C-B797-4655-B24C-7371CB974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350" y="5111725"/>
              <a:ext cx="889623" cy="11612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" name="Picture 131" descr="A picture containing person, indoor, man, woman&#10;&#10;Description automatically generated">
              <a:extLst>
                <a:ext uri="{FF2B5EF4-FFF2-40B4-BE49-F238E27FC236}">
                  <a16:creationId xmlns:a16="http://schemas.microsoft.com/office/drawing/2014/main" id="{4457532F-CFFD-4E27-B99A-3479CA163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904" y="2415455"/>
              <a:ext cx="896414" cy="1161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48BA7719-F944-460D-B1DE-374B6C413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352" y="1067321"/>
              <a:ext cx="908966" cy="1161264"/>
            </a:xfrm>
            <a:prstGeom prst="rect">
              <a:avLst/>
            </a:prstGeom>
          </p:spPr>
        </p:pic>
        <p:pic>
          <p:nvPicPr>
            <p:cNvPr id="134" name="Picture 133" descr="A screen shot of a social media post&#10;&#10;Description automatically generated">
              <a:extLst>
                <a:ext uri="{FF2B5EF4-FFF2-40B4-BE49-F238E27FC236}">
                  <a16:creationId xmlns:a16="http://schemas.microsoft.com/office/drawing/2014/main" id="{E4C00A10-64BF-47C9-880D-645055DC3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904" y="3768141"/>
              <a:ext cx="917209" cy="1173891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FFD6B7A-7D50-46A0-8813-E2197B7E3D70}"/>
              </a:ext>
            </a:extLst>
          </p:cNvPr>
          <p:cNvGrpSpPr/>
          <p:nvPr/>
        </p:nvGrpSpPr>
        <p:grpSpPr>
          <a:xfrm>
            <a:off x="430463" y="1543615"/>
            <a:ext cx="3709349" cy="4592188"/>
            <a:chOff x="4112629" y="1006362"/>
            <a:chExt cx="3517120" cy="4431726"/>
          </a:xfrm>
        </p:grpSpPr>
        <p:pic>
          <p:nvPicPr>
            <p:cNvPr id="141" name="Picture 140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EB377257-486A-4BDD-8250-1F66FA8AE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240"/>
            <a:stretch/>
          </p:blipFill>
          <p:spPr>
            <a:xfrm>
              <a:off x="4112629" y="1006362"/>
              <a:ext cx="3517120" cy="4431726"/>
            </a:xfrm>
            <a:prstGeom prst="rect">
              <a:avLst/>
            </a:prstGeom>
          </p:spPr>
        </p:pic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C7A87A9-428C-4EF8-92B8-D198700FBCCA}"/>
                </a:ext>
              </a:extLst>
            </p:cNvPr>
            <p:cNvCxnSpPr>
              <a:cxnSpLocks/>
            </p:cNvCxnSpPr>
            <p:nvPr/>
          </p:nvCxnSpPr>
          <p:spPr>
            <a:xfrm>
              <a:off x="5215964" y="3911097"/>
              <a:ext cx="1158240" cy="0"/>
            </a:xfrm>
            <a:prstGeom prst="line">
              <a:avLst/>
            </a:prstGeom>
            <a:ln w="28575">
              <a:solidFill>
                <a:srgbClr val="48C9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86663B-63CD-4753-90E4-5D567E14EE62}"/>
                </a:ext>
              </a:extLst>
            </p:cNvPr>
            <p:cNvSpPr/>
            <p:nvPr/>
          </p:nvSpPr>
          <p:spPr>
            <a:xfrm>
              <a:off x="5140643" y="2595241"/>
              <a:ext cx="1975239" cy="9451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02ADED4-50F0-4D5A-9B22-9E58EFFF6B39}"/>
                </a:ext>
              </a:extLst>
            </p:cNvPr>
            <p:cNvSpPr/>
            <p:nvPr/>
          </p:nvSpPr>
          <p:spPr>
            <a:xfrm>
              <a:off x="5140644" y="4035391"/>
              <a:ext cx="1975238" cy="9123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6788646-E9E6-47CB-94D2-A89147A3D76D}"/>
              </a:ext>
            </a:extLst>
          </p:cNvPr>
          <p:cNvGrpSpPr/>
          <p:nvPr/>
        </p:nvGrpSpPr>
        <p:grpSpPr>
          <a:xfrm>
            <a:off x="4581017" y="1362123"/>
            <a:ext cx="5773703" cy="5207085"/>
            <a:chOff x="4691187" y="1351106"/>
            <a:chExt cx="5773703" cy="5207085"/>
          </a:xfrm>
        </p:grpSpPr>
        <p:pic>
          <p:nvPicPr>
            <p:cNvPr id="146" name="Picture 145" descr="A picture containing photo, front, man, posing&#10;&#10;Description automatically generated">
              <a:extLst>
                <a:ext uri="{FF2B5EF4-FFF2-40B4-BE49-F238E27FC236}">
                  <a16:creationId xmlns:a16="http://schemas.microsoft.com/office/drawing/2014/main" id="{FD2AD72B-8C98-4B33-B036-F8F5412F3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988" y="5396927"/>
              <a:ext cx="889623" cy="11612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1B7AB890-AE53-4DB4-AE17-F9BE20CF676B}"/>
                </a:ext>
              </a:extLst>
            </p:cNvPr>
            <p:cNvSpPr/>
            <p:nvPr/>
          </p:nvSpPr>
          <p:spPr>
            <a:xfrm>
              <a:off x="7135034" y="3241711"/>
              <a:ext cx="1064339" cy="1248408"/>
            </a:xfrm>
            <a:prstGeom prst="roundRect">
              <a:avLst/>
            </a:prstGeom>
            <a:noFill/>
            <a:ln w="28575">
              <a:solidFill>
                <a:srgbClr val="1CD6C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CD6C4"/>
                  </a:solidFill>
                  <a:latin typeface="Gill Sans MT" panose="020B0502020104020203" pitchFamily="34" charset="0"/>
                </a:rPr>
                <a:t>Hidden</a:t>
              </a:r>
            </a:p>
            <a:p>
              <a:pPr algn="ctr"/>
              <a:r>
                <a:rPr lang="en-US" b="1" dirty="0">
                  <a:solidFill>
                    <a:srgbClr val="1CD6C4"/>
                  </a:solidFill>
                  <a:latin typeface="Gill Sans MT" panose="020B0502020104020203" pitchFamily="34" charset="0"/>
                </a:rPr>
                <a:t>Layer</a:t>
              </a:r>
              <a:endParaRPr lang="en-IN" b="1" dirty="0">
                <a:solidFill>
                  <a:srgbClr val="1CD6C4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74B4B4D-89CC-4A2F-8B27-50DAADD738F4}"/>
                </a:ext>
              </a:extLst>
            </p:cNvPr>
            <p:cNvCxnSpPr>
              <a:cxnSpLocks/>
            </p:cNvCxnSpPr>
            <p:nvPr/>
          </p:nvCxnSpPr>
          <p:spPr>
            <a:xfrm>
              <a:off x="6120862" y="3879166"/>
              <a:ext cx="8778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31CD25F-80B0-4D0C-BBC1-5120AC53A4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3066" y="2049136"/>
              <a:ext cx="1026293" cy="15975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E76E2DE5-29CB-4B8B-A6F3-C7DBB18E3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9559" y="3267728"/>
              <a:ext cx="854120" cy="570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0EA3E71D-BCDE-416C-9EEC-E601CA645CC3}"/>
                </a:ext>
              </a:extLst>
            </p:cNvPr>
            <p:cNvCxnSpPr>
              <a:cxnSpLocks/>
            </p:cNvCxnSpPr>
            <p:nvPr/>
          </p:nvCxnSpPr>
          <p:spPr>
            <a:xfrm>
              <a:off x="8438556" y="3983609"/>
              <a:ext cx="899384" cy="494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CE05047D-061F-4314-8684-7F179FE9DAC8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81" y="4186612"/>
              <a:ext cx="957156" cy="15091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C8E0F8BD-CF4D-455D-92DF-A3B0A5602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356" y="4060462"/>
              <a:ext cx="908966" cy="1161264"/>
            </a:xfrm>
            <a:prstGeom prst="rect">
              <a:avLst/>
            </a:prstGeom>
          </p:spPr>
        </p:pic>
        <p:pic>
          <p:nvPicPr>
            <p:cNvPr id="154" name="Picture 153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20A6AA9E-DDAF-4BA3-85A0-B4756D63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7" y="3156655"/>
              <a:ext cx="1236173" cy="1539410"/>
            </a:xfrm>
            <a:prstGeom prst="rect">
              <a:avLst/>
            </a:prstGeom>
          </p:spPr>
        </p:pic>
        <p:pic>
          <p:nvPicPr>
            <p:cNvPr id="155" name="Picture 154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8CB5C542-FFB6-40E9-B89F-44939B7E0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0091" y="1351106"/>
              <a:ext cx="908966" cy="1167698"/>
            </a:xfrm>
            <a:prstGeom prst="rect">
              <a:avLst/>
            </a:prstGeom>
          </p:spPr>
        </p:pic>
        <p:pic>
          <p:nvPicPr>
            <p:cNvPr id="156" name="Picture 15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882BEB7-4C79-401C-BA9A-2517F1E10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710" y="2700100"/>
              <a:ext cx="918180" cy="1179066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239E2D5-CD8C-4FBF-BE1C-932F1CBA2D7C}"/>
              </a:ext>
            </a:extLst>
          </p:cNvPr>
          <p:cNvGrpSpPr/>
          <p:nvPr/>
        </p:nvGrpSpPr>
        <p:grpSpPr>
          <a:xfrm>
            <a:off x="10951612" y="1339227"/>
            <a:ext cx="956764" cy="5199810"/>
            <a:chOff x="10775340" y="1361261"/>
            <a:chExt cx="956764" cy="5199810"/>
          </a:xfrm>
        </p:grpSpPr>
        <p:pic>
          <p:nvPicPr>
            <p:cNvPr id="158" name="Picture 157" descr="A picture containing photo, man, walking, holding&#10;&#10;Description automatically generated">
              <a:extLst>
                <a:ext uri="{FF2B5EF4-FFF2-40B4-BE49-F238E27FC236}">
                  <a16:creationId xmlns:a16="http://schemas.microsoft.com/office/drawing/2014/main" id="{1974E271-D6EB-4820-A6CE-90751A70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7247" y="5399806"/>
              <a:ext cx="894857" cy="1161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158" descr="A picture containing person, indoor, man, woman&#10;&#10;Description automatically generated">
              <a:extLst>
                <a:ext uri="{FF2B5EF4-FFF2-40B4-BE49-F238E27FC236}">
                  <a16:creationId xmlns:a16="http://schemas.microsoft.com/office/drawing/2014/main" id="{18DE7A27-D0A5-4AD6-A3D1-452CC676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881" y="2717901"/>
              <a:ext cx="896414" cy="1161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0" name="Picture 159" descr="A picture containing text, newspaper, photo, sign&#10;&#10;Description automatically generated">
              <a:extLst>
                <a:ext uri="{FF2B5EF4-FFF2-40B4-BE49-F238E27FC236}">
                  <a16:creationId xmlns:a16="http://schemas.microsoft.com/office/drawing/2014/main" id="{C6BBCCD2-6A44-478F-A593-B284F336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5881" y="1361261"/>
              <a:ext cx="896414" cy="1164659"/>
            </a:xfrm>
            <a:prstGeom prst="rect">
              <a:avLst/>
            </a:prstGeom>
          </p:spPr>
        </p:pic>
        <p:pic>
          <p:nvPicPr>
            <p:cNvPr id="161" name="Picture 160" descr="A close up of a logo&#10;&#10;Description automatically generated">
              <a:extLst>
                <a:ext uri="{FF2B5EF4-FFF2-40B4-BE49-F238E27FC236}">
                  <a16:creationId xmlns:a16="http://schemas.microsoft.com/office/drawing/2014/main" id="{FFB9FA2D-F4DF-43B3-B50C-8F2E2205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5340" y="4060131"/>
              <a:ext cx="906955" cy="1148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46C39F0-A405-4AAA-9AEC-ED5F2D264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40"/>
          <a:stretch/>
        </p:blipFill>
        <p:spPr>
          <a:xfrm>
            <a:off x="8154423" y="1203210"/>
            <a:ext cx="3517120" cy="46136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724995-CDBC-48C9-9435-17055CF71745}"/>
              </a:ext>
            </a:extLst>
          </p:cNvPr>
          <p:cNvSpPr txBox="1"/>
          <p:nvPr/>
        </p:nvSpPr>
        <p:spPr>
          <a:xfrm>
            <a:off x="9237438" y="3441595"/>
            <a:ext cx="1849120" cy="336434"/>
          </a:xfrm>
          <a:prstGeom prst="rect">
            <a:avLst/>
          </a:prstGeom>
          <a:solidFill>
            <a:srgbClr val="1CD6C4"/>
          </a:solidFill>
        </p:spPr>
        <p:txBody>
          <a:bodyPr wrap="square" rtlCol="0">
            <a:spAutoFit/>
          </a:bodyPr>
          <a:lstStyle/>
          <a:p>
            <a:r>
              <a:rPr lang="en-US" sz="1500"/>
              <a:t>Photograph</a:t>
            </a:r>
            <a:endParaRPr lang="en-IN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BA1A92-0C58-4E68-A04E-343F81D3B3FD}"/>
              </a:ext>
            </a:extLst>
          </p:cNvPr>
          <p:cNvSpPr txBox="1"/>
          <p:nvPr/>
        </p:nvSpPr>
        <p:spPr>
          <a:xfrm>
            <a:off x="9249652" y="2932562"/>
            <a:ext cx="1849120" cy="336434"/>
          </a:xfrm>
          <a:prstGeom prst="rect">
            <a:avLst/>
          </a:prstGeom>
          <a:solidFill>
            <a:srgbClr val="1CD6C4"/>
          </a:solidFill>
        </p:spPr>
        <p:txBody>
          <a:bodyPr wrap="square" rtlCol="0">
            <a:spAutoFit/>
          </a:bodyPr>
          <a:lstStyle/>
          <a:p>
            <a:r>
              <a:rPr lang="en-US" sz="1500"/>
              <a:t>Story </a:t>
            </a:r>
            <a:r>
              <a:rPr lang="en-US" sz="1500" dirty="0"/>
              <a:t>of My Life</a:t>
            </a:r>
            <a:endParaRPr lang="en-IN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F7486B-1F4C-42FD-8E36-E53AAFCF3387}"/>
              </a:ext>
            </a:extLst>
          </p:cNvPr>
          <p:cNvSpPr txBox="1"/>
          <p:nvPr/>
        </p:nvSpPr>
        <p:spPr>
          <a:xfrm>
            <a:off x="9249652" y="4909817"/>
            <a:ext cx="1849120" cy="336434"/>
          </a:xfrm>
          <a:prstGeom prst="rect">
            <a:avLst/>
          </a:prstGeom>
          <a:solidFill>
            <a:srgbClr val="48C9DE"/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Let Me Love You</a:t>
            </a:r>
            <a:endParaRPr lang="en-IN" sz="15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F8AEBC-3A91-463A-8606-5599784A3E66}"/>
              </a:ext>
            </a:extLst>
          </p:cNvPr>
          <p:cNvCxnSpPr>
            <a:cxnSpLocks/>
          </p:cNvCxnSpPr>
          <p:nvPr/>
        </p:nvCxnSpPr>
        <p:spPr>
          <a:xfrm>
            <a:off x="9257758" y="4227216"/>
            <a:ext cx="1158240" cy="0"/>
          </a:xfrm>
          <a:prstGeom prst="line">
            <a:avLst/>
          </a:prstGeom>
          <a:ln w="28575">
            <a:solidFill>
              <a:srgbClr val="48C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61342F2-F644-4D14-B3B6-69F573F0615E}"/>
              </a:ext>
            </a:extLst>
          </p:cNvPr>
          <p:cNvSpPr/>
          <p:nvPr/>
        </p:nvSpPr>
        <p:spPr>
          <a:xfrm>
            <a:off x="9182437" y="2857330"/>
            <a:ext cx="1975239" cy="98398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34C8A8-7A3E-4412-AC55-C85BA6B9185B}"/>
              </a:ext>
            </a:extLst>
          </p:cNvPr>
          <p:cNvSpPr/>
          <p:nvPr/>
        </p:nvSpPr>
        <p:spPr>
          <a:xfrm>
            <a:off x="9182438" y="4356613"/>
            <a:ext cx="1975238" cy="9497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B476FEFB-BFC3-49E6-82BC-C51C2808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84" y="126493"/>
            <a:ext cx="7826825" cy="107671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9BEFE7"/>
                </a:solidFill>
                <a:latin typeface="Gill Sans MT" panose="020B0502020104020203" pitchFamily="34" charset="0"/>
              </a:rPr>
              <a:t>Word to Vector Model</a:t>
            </a:r>
            <a:endParaRPr lang="en-IN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68C7285-6FDD-4762-B975-BE35C7CF08E6}"/>
              </a:ext>
            </a:extLst>
          </p:cNvPr>
          <p:cNvGrpSpPr/>
          <p:nvPr/>
        </p:nvGrpSpPr>
        <p:grpSpPr>
          <a:xfrm>
            <a:off x="4411588" y="1230722"/>
            <a:ext cx="3375256" cy="4586184"/>
            <a:chOff x="4334328" y="1243116"/>
            <a:chExt cx="3375256" cy="4490608"/>
          </a:xfrm>
        </p:grpSpPr>
        <p:pic>
          <p:nvPicPr>
            <p:cNvPr id="78" name="Picture 77" descr="A screen shot of a smart phone&#10;&#10;Description automatically generated">
              <a:extLst>
                <a:ext uri="{FF2B5EF4-FFF2-40B4-BE49-F238E27FC236}">
                  <a16:creationId xmlns:a16="http://schemas.microsoft.com/office/drawing/2014/main" id="{E0C28CA9-A3FA-4C78-833D-1C9422E98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41" b="2101"/>
            <a:stretch/>
          </p:blipFill>
          <p:spPr>
            <a:xfrm>
              <a:off x="4334329" y="2296160"/>
              <a:ext cx="3375255" cy="3437564"/>
            </a:xfrm>
            <a:prstGeom prst="rect">
              <a:avLst/>
            </a:prstGeom>
          </p:spPr>
        </p:pic>
        <p:pic>
          <p:nvPicPr>
            <p:cNvPr id="79" name="Picture 7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91EA3974-8010-4FEE-8B7B-367212CAB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" t="2555" b="1"/>
            <a:stretch/>
          </p:blipFill>
          <p:spPr>
            <a:xfrm>
              <a:off x="4338320" y="1930400"/>
              <a:ext cx="3371264" cy="387358"/>
            </a:xfrm>
            <a:prstGeom prst="rect">
              <a:avLst/>
            </a:prstGeom>
          </p:spPr>
        </p:pic>
        <p:pic>
          <p:nvPicPr>
            <p:cNvPr id="80" name="Picture 7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DE32009-B910-4B39-8C10-6287836C8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9" t="21569"/>
            <a:stretch/>
          </p:blipFill>
          <p:spPr>
            <a:xfrm>
              <a:off x="4334328" y="1243116"/>
              <a:ext cx="3375255" cy="674751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607633A-7165-4B4E-AF78-A2C3AE13E11F}"/>
              </a:ext>
            </a:extLst>
          </p:cNvPr>
          <p:cNvSpPr txBox="1"/>
          <p:nvPr/>
        </p:nvSpPr>
        <p:spPr>
          <a:xfrm>
            <a:off x="5563660" y="3397986"/>
            <a:ext cx="1849120" cy="330043"/>
          </a:xfrm>
          <a:prstGeom prst="rect">
            <a:avLst/>
          </a:prstGeom>
          <a:solidFill>
            <a:srgbClr val="1CD6C4"/>
          </a:solidFill>
        </p:spPr>
        <p:txBody>
          <a:bodyPr wrap="square" rtlCol="0">
            <a:spAutoFit/>
          </a:bodyPr>
          <a:lstStyle/>
          <a:p>
            <a:r>
              <a:rPr lang="en-US" sz="1500"/>
              <a:t>Photograph</a:t>
            </a:r>
            <a:endParaRPr lang="en-IN" sz="15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225BA6-8113-4912-97FA-C5E6555E9B77}"/>
              </a:ext>
            </a:extLst>
          </p:cNvPr>
          <p:cNvSpPr txBox="1"/>
          <p:nvPr/>
        </p:nvSpPr>
        <p:spPr>
          <a:xfrm>
            <a:off x="5573820" y="4892164"/>
            <a:ext cx="1849120" cy="330043"/>
          </a:xfrm>
          <a:prstGeom prst="rect">
            <a:avLst/>
          </a:prstGeom>
          <a:solidFill>
            <a:srgbClr val="48C9DE"/>
          </a:solidFill>
        </p:spPr>
        <p:txBody>
          <a:bodyPr wrap="square" rtlCol="0">
            <a:spAutoFit/>
          </a:bodyPr>
          <a:lstStyle/>
          <a:p>
            <a:r>
              <a:rPr lang="en-IN" sz="1500"/>
              <a:t>Just </a:t>
            </a:r>
            <a:r>
              <a:rPr lang="en-IN" sz="1500" dirty="0"/>
              <a:t>the Way You Are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40D5FD6-0CA4-4B4B-8876-CFABD3B2268A}"/>
              </a:ext>
            </a:extLst>
          </p:cNvPr>
          <p:cNvSpPr/>
          <p:nvPr/>
        </p:nvSpPr>
        <p:spPr>
          <a:xfrm>
            <a:off x="5498500" y="2819664"/>
            <a:ext cx="1985400" cy="9652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CD7857-BDC2-4DF9-819E-1432B744FAD5}"/>
              </a:ext>
            </a:extLst>
          </p:cNvPr>
          <p:cNvSpPr/>
          <p:nvPr/>
        </p:nvSpPr>
        <p:spPr>
          <a:xfrm>
            <a:off x="5503580" y="4288039"/>
            <a:ext cx="1980320" cy="10171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375358-B863-4A3D-9579-1650A2CA5FB1}"/>
              </a:ext>
            </a:extLst>
          </p:cNvPr>
          <p:cNvGrpSpPr/>
          <p:nvPr/>
        </p:nvGrpSpPr>
        <p:grpSpPr>
          <a:xfrm>
            <a:off x="335281" y="1258296"/>
            <a:ext cx="3621242" cy="4558610"/>
            <a:chOff x="471655" y="1210065"/>
            <a:chExt cx="3537345" cy="4493179"/>
          </a:xfrm>
        </p:grpSpPr>
        <p:pic>
          <p:nvPicPr>
            <p:cNvPr id="82" name="Picture 81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FC05A760-656A-43A3-A3AA-FD22656AD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072"/>
            <a:stretch/>
          </p:blipFill>
          <p:spPr>
            <a:xfrm>
              <a:off x="471655" y="1210065"/>
              <a:ext cx="3537345" cy="4493179"/>
            </a:xfrm>
            <a:prstGeom prst="rect">
              <a:avLst/>
            </a:prstGeom>
          </p:spPr>
        </p:pic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349941-7CB8-4C31-843E-F09F7ED4699E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4155440"/>
              <a:ext cx="1402080" cy="10160"/>
            </a:xfrm>
            <a:prstGeom prst="line">
              <a:avLst/>
            </a:prstGeom>
            <a:ln w="28575">
              <a:solidFill>
                <a:srgbClr val="48C9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4699313-B2CB-48E5-B3A3-F84614EAE30E}"/>
                </a:ext>
              </a:extLst>
            </p:cNvPr>
            <p:cNvSpPr txBox="1"/>
            <p:nvPr/>
          </p:nvSpPr>
          <p:spPr>
            <a:xfrm>
              <a:off x="1595120" y="2844927"/>
              <a:ext cx="1830005" cy="323165"/>
            </a:xfrm>
            <a:prstGeom prst="rect">
              <a:avLst/>
            </a:prstGeom>
            <a:solidFill>
              <a:srgbClr val="48C9DE"/>
            </a:solidFill>
          </p:spPr>
          <p:txBody>
            <a:bodyPr wrap="square" rtlCol="0">
              <a:spAutoFit/>
            </a:bodyPr>
            <a:lstStyle/>
            <a:p>
              <a:r>
                <a:rPr lang="en-IN" sz="1500"/>
                <a:t>Just </a:t>
              </a:r>
              <a:r>
                <a:rPr lang="en-IN" sz="1500" dirty="0"/>
                <a:t>the Way You Are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820C79-F481-408D-9936-FB2F4FBB0D62}"/>
                </a:ext>
              </a:extLst>
            </p:cNvPr>
            <p:cNvSpPr txBox="1"/>
            <p:nvPr/>
          </p:nvSpPr>
          <p:spPr>
            <a:xfrm>
              <a:off x="1597174" y="3348729"/>
              <a:ext cx="1849120" cy="323165"/>
            </a:xfrm>
            <a:prstGeom prst="rect">
              <a:avLst/>
            </a:prstGeom>
            <a:solidFill>
              <a:srgbClr val="1CD6C4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/>
                <a:t>Story </a:t>
              </a:r>
              <a:r>
                <a:rPr lang="en-US" sz="1500" dirty="0"/>
                <a:t>of My Life</a:t>
              </a:r>
              <a:endParaRPr lang="en-IN" sz="15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1EE240-EA3B-43F3-9417-4C39BAB8BF4B}"/>
                </a:ext>
              </a:extLst>
            </p:cNvPr>
            <p:cNvSpPr txBox="1"/>
            <p:nvPr/>
          </p:nvSpPr>
          <p:spPr>
            <a:xfrm>
              <a:off x="1595120" y="4354243"/>
              <a:ext cx="1849120" cy="323165"/>
            </a:xfrm>
            <a:prstGeom prst="rect">
              <a:avLst/>
            </a:prstGeom>
            <a:solidFill>
              <a:srgbClr val="1CD6C4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/>
                <a:t>Photograph</a:t>
              </a:r>
              <a:endParaRPr lang="en-IN" sz="15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6D82FB1-3259-4324-8588-191C9153494F}"/>
                </a:ext>
              </a:extLst>
            </p:cNvPr>
            <p:cNvSpPr txBox="1"/>
            <p:nvPr/>
          </p:nvSpPr>
          <p:spPr>
            <a:xfrm>
              <a:off x="1595120" y="4847949"/>
              <a:ext cx="1849120" cy="323165"/>
            </a:xfrm>
            <a:prstGeom prst="rect">
              <a:avLst/>
            </a:prstGeom>
            <a:solidFill>
              <a:srgbClr val="48C9DE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Let Me Love You</a:t>
              </a:r>
              <a:endParaRPr lang="en-IN" sz="15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3EE81C9-3023-432A-B3CD-3BC86C6B7FF2}"/>
                </a:ext>
              </a:extLst>
            </p:cNvPr>
            <p:cNvSpPr/>
            <p:nvPr/>
          </p:nvSpPr>
          <p:spPr>
            <a:xfrm>
              <a:off x="1509640" y="2778624"/>
              <a:ext cx="2005720" cy="9451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D1EBF28-1928-449C-BC33-96140ED84067}"/>
                </a:ext>
              </a:extLst>
            </p:cNvPr>
            <p:cNvSpPr/>
            <p:nvPr/>
          </p:nvSpPr>
          <p:spPr>
            <a:xfrm>
              <a:off x="1509640" y="4287520"/>
              <a:ext cx="2005720" cy="9451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8CE3EDE-40A1-4C06-9941-4D9372275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43924"/>
              </p:ext>
            </p:extLst>
          </p:nvPr>
        </p:nvGraphicFramePr>
        <p:xfrm>
          <a:off x="554011" y="6073578"/>
          <a:ext cx="3298095" cy="54094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2237621050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965579452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1692452077"/>
                    </a:ext>
                  </a:extLst>
                </a:gridCol>
                <a:gridCol w="684239">
                  <a:extLst>
                    <a:ext uri="{9D8B030D-6E8A-4147-A177-3AD203B41FA5}">
                      <a16:colId xmlns:a16="http://schemas.microsoft.com/office/drawing/2014/main" val="1261006134"/>
                    </a:ext>
                  </a:extLst>
                </a:gridCol>
                <a:gridCol w="775531">
                  <a:extLst>
                    <a:ext uri="{9D8B030D-6E8A-4147-A177-3AD203B41FA5}">
                      <a16:colId xmlns:a16="http://schemas.microsoft.com/office/drawing/2014/main" val="3773419500"/>
                    </a:ext>
                  </a:extLst>
                </a:gridCol>
              </a:tblGrid>
              <a:tr h="540942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[0.487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0.204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0.683]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556884"/>
                  </a:ext>
                </a:extLst>
              </a:tr>
            </a:tbl>
          </a:graphicData>
        </a:graphic>
      </p:graphicFrame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CD29031C-2006-46D0-91C2-54963A5A3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22791"/>
              </p:ext>
            </p:extLst>
          </p:nvPr>
        </p:nvGraphicFramePr>
        <p:xfrm>
          <a:off x="4582303" y="6071487"/>
          <a:ext cx="3124200" cy="3708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3425">
                  <a:extLst>
                    <a:ext uri="{9D8B030D-6E8A-4147-A177-3AD203B41FA5}">
                      <a16:colId xmlns:a16="http://schemas.microsoft.com/office/drawing/2014/main" val="223762105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3965579452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1692452077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126100613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77341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[0.736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0.585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0.386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0.972]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556884"/>
                  </a:ext>
                </a:extLst>
              </a:tr>
            </a:tbl>
          </a:graphicData>
        </a:graphic>
      </p:graphicFrame>
      <p:graphicFrame>
        <p:nvGraphicFramePr>
          <p:cNvPr id="32" name="Table 2">
            <a:extLst>
              <a:ext uri="{FF2B5EF4-FFF2-40B4-BE49-F238E27FC236}">
                <a16:creationId xmlns:a16="http://schemas.microsoft.com/office/drawing/2014/main" id="{C67253FC-AD7F-478A-A9A5-DFD5DC3AF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63715"/>
              </p:ext>
            </p:extLst>
          </p:nvPr>
        </p:nvGraphicFramePr>
        <p:xfrm>
          <a:off x="8339897" y="6084384"/>
          <a:ext cx="3124201" cy="3708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46953">
                  <a:extLst>
                    <a:ext uri="{9D8B030D-6E8A-4147-A177-3AD203B41FA5}">
                      <a16:colId xmlns:a16="http://schemas.microsoft.com/office/drawing/2014/main" val="223762105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3965579452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169245207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61006134"/>
                    </a:ext>
                  </a:extLst>
                </a:gridCol>
                <a:gridCol w="738948">
                  <a:extLst>
                    <a:ext uri="{9D8B030D-6E8A-4147-A177-3AD203B41FA5}">
                      <a16:colId xmlns:a16="http://schemas.microsoft.com/office/drawing/2014/main" val="377341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[0.563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0.722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0.198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0.659]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556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1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73" grpId="0" animBg="1"/>
      <p:bldP spid="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5A9DB8-71AD-4E24-AEC2-1D7FF54BDC50}"/>
              </a:ext>
            </a:extLst>
          </p:cNvPr>
          <p:cNvSpPr txBox="1">
            <a:spLocks/>
          </p:cNvSpPr>
          <p:nvPr/>
        </p:nvSpPr>
        <p:spPr>
          <a:xfrm>
            <a:off x="1980565" y="5503453"/>
            <a:ext cx="8633013" cy="987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rgbClr val="A8B6C8"/>
                </a:solidFill>
                <a:latin typeface="Gill Sans MT" panose="020B0502020104020203" pitchFamily="34" charset="0"/>
              </a:rPr>
              <a:t>Using content-based </a:t>
            </a:r>
            <a:r>
              <a:rPr lang="en-US" dirty="0">
                <a:solidFill>
                  <a:srgbClr val="A8B6C8"/>
                </a:solidFill>
                <a:latin typeface="Gill Sans MT" panose="020B0502020104020203" pitchFamily="34" charset="0"/>
              </a:rPr>
              <a:t>filtering, we aim to </a:t>
            </a:r>
            <a:r>
              <a:rPr lang="en-US">
                <a:solidFill>
                  <a:srgbClr val="A8B6C8"/>
                </a:solidFill>
                <a:latin typeface="Gill Sans MT" panose="020B0502020104020203" pitchFamily="34" charset="0"/>
              </a:rPr>
              <a:t>make these forgotten songs </a:t>
            </a:r>
            <a:r>
              <a:rPr lang="en-US" dirty="0">
                <a:solidFill>
                  <a:srgbClr val="A8B6C8"/>
                </a:solidFill>
                <a:latin typeface="Gill Sans MT" panose="020B0502020104020203" pitchFamily="34" charset="0"/>
              </a:rPr>
              <a:t>remembered by </a:t>
            </a:r>
            <a:r>
              <a:rPr lang="en-US">
                <a:solidFill>
                  <a:srgbClr val="A8B6C8"/>
                </a:solidFill>
                <a:latin typeface="Gill Sans MT" panose="020B0502020104020203" pitchFamily="34" charset="0"/>
              </a:rPr>
              <a:t>recommending these to users.</a:t>
            </a:r>
            <a:endParaRPr lang="en-US" dirty="0">
              <a:solidFill>
                <a:srgbClr val="A8B6C8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AE1F8D-E219-425B-B54D-C0A7D2846BCD}"/>
              </a:ext>
            </a:extLst>
          </p:cNvPr>
          <p:cNvGrpSpPr/>
          <p:nvPr/>
        </p:nvGrpSpPr>
        <p:grpSpPr>
          <a:xfrm>
            <a:off x="1963754" y="-1"/>
            <a:ext cx="8970945" cy="5377071"/>
            <a:chOff x="1982804" y="-1"/>
            <a:chExt cx="8970945" cy="5377071"/>
          </a:xfrm>
        </p:grpSpPr>
        <p:pic>
          <p:nvPicPr>
            <p:cNvPr id="17" name="Picture 16" descr="A sign in the sky&#10;&#10;Description automatically generated">
              <a:extLst>
                <a:ext uri="{FF2B5EF4-FFF2-40B4-BE49-F238E27FC236}">
                  <a16:creationId xmlns:a16="http://schemas.microsoft.com/office/drawing/2014/main" id="{E35F72E7-9607-4F86-96D9-FC8A9227F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" r="2773"/>
            <a:stretch/>
          </p:blipFill>
          <p:spPr>
            <a:xfrm>
              <a:off x="1982804" y="-1"/>
              <a:ext cx="8970945" cy="5377071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9" name="Picture 18" descr="A picture containing meter&#10;&#10;Description automatically generated">
              <a:extLst>
                <a:ext uri="{FF2B5EF4-FFF2-40B4-BE49-F238E27FC236}">
                  <a16:creationId xmlns:a16="http://schemas.microsoft.com/office/drawing/2014/main" id="{091FC342-CDFA-4125-9C13-A70D69BEB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190" y="126382"/>
              <a:ext cx="3678930" cy="720035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4C5482F-F92B-42D7-8139-AAFDF251E4F0}"/>
                </a:ext>
              </a:extLst>
            </p:cNvPr>
            <p:cNvSpPr/>
            <p:nvPr/>
          </p:nvSpPr>
          <p:spPr>
            <a:xfrm>
              <a:off x="8677274" y="183532"/>
              <a:ext cx="981075" cy="609600"/>
            </a:xfrm>
            <a:prstGeom prst="cloud">
              <a:avLst/>
            </a:prstGeom>
            <a:solidFill>
              <a:srgbClr val="101922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DF7FF773-AF7B-490B-9EB6-210BBF5A0575}"/>
                </a:ext>
              </a:extLst>
            </p:cNvPr>
            <p:cNvSpPr/>
            <p:nvPr/>
          </p:nvSpPr>
          <p:spPr>
            <a:xfrm>
              <a:off x="7772400" y="183532"/>
              <a:ext cx="1208425" cy="609600"/>
            </a:xfrm>
            <a:prstGeom prst="cloud">
              <a:avLst/>
            </a:prstGeom>
            <a:solidFill>
              <a:srgbClr val="15212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FC79A9A-1D8C-4E97-90A4-92B9F843C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48"/>
          <a:stretch/>
        </p:blipFill>
        <p:spPr>
          <a:xfrm>
            <a:off x="4521383" y="960431"/>
            <a:ext cx="2942345" cy="408008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9E7B38-DB19-4382-8753-D19DA4429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30" y="960430"/>
            <a:ext cx="2942345" cy="40800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A9B1B8-3029-4C7E-8BF0-2C6DBDEB889B}"/>
              </a:ext>
            </a:extLst>
          </p:cNvPr>
          <p:cNvGrpSpPr/>
          <p:nvPr/>
        </p:nvGrpSpPr>
        <p:grpSpPr>
          <a:xfrm>
            <a:off x="793236" y="1001709"/>
            <a:ext cx="2942345" cy="4038808"/>
            <a:chOff x="793236" y="1001709"/>
            <a:chExt cx="2942345" cy="4038808"/>
          </a:xfrm>
        </p:grpSpPr>
        <p:pic>
          <p:nvPicPr>
            <p:cNvPr id="5" name="Picture 4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4A42A35E-686C-41AF-B942-18AFC40B6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1497"/>
            <a:stretch/>
          </p:blipFill>
          <p:spPr>
            <a:xfrm>
              <a:off x="793236" y="1001709"/>
              <a:ext cx="2942345" cy="403880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DD4D02-9FA6-4982-B10E-55418CA573D7}"/>
                </a:ext>
              </a:extLst>
            </p:cNvPr>
            <p:cNvGrpSpPr/>
            <p:nvPr/>
          </p:nvGrpSpPr>
          <p:grpSpPr>
            <a:xfrm>
              <a:off x="2196462" y="1104900"/>
              <a:ext cx="809292" cy="257175"/>
              <a:chOff x="2196462" y="1104900"/>
              <a:chExt cx="809292" cy="25717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391CD6F-5AF8-4331-A68F-000D7D704E0A}"/>
                  </a:ext>
                </a:extLst>
              </p:cNvPr>
              <p:cNvSpPr/>
              <p:nvPr/>
            </p:nvSpPr>
            <p:spPr>
              <a:xfrm>
                <a:off x="2260262" y="1104900"/>
                <a:ext cx="745492" cy="257175"/>
              </a:xfrm>
              <a:prstGeom prst="rect">
                <a:avLst/>
              </a:prstGeom>
              <a:solidFill>
                <a:srgbClr val="1212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EFBCCC-6B99-445C-B7C6-D5785EE98A65}"/>
                  </a:ext>
                </a:extLst>
              </p:cNvPr>
              <p:cNvSpPr/>
              <p:nvPr/>
            </p:nvSpPr>
            <p:spPr>
              <a:xfrm>
                <a:off x="2196462" y="1114425"/>
                <a:ext cx="116842" cy="104775"/>
              </a:xfrm>
              <a:prstGeom prst="rect">
                <a:avLst/>
              </a:prstGeom>
              <a:solidFill>
                <a:srgbClr val="1212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650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D819BF2-0777-478A-A135-032B6DA442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9" r="-1" b="-1"/>
          <a:stretch/>
        </p:blipFill>
        <p:spPr>
          <a:xfrm>
            <a:off x="0" y="10"/>
            <a:ext cx="12009284" cy="6857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D3A4E-9676-4083-A94A-2D80BF9F4652}"/>
              </a:ext>
            </a:extLst>
          </p:cNvPr>
          <p:cNvSpPr txBox="1"/>
          <p:nvPr/>
        </p:nvSpPr>
        <p:spPr>
          <a:xfrm>
            <a:off x="510268" y="296168"/>
            <a:ext cx="7559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Gill Sans MT" panose="020B0502020104020203" pitchFamily="34" charset="0"/>
              </a:rPr>
              <a:t>LIMITATIONS</a:t>
            </a:r>
            <a:endParaRPr lang="en-IN" sz="4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7417DF-45FD-472E-812A-AAA50DD6DE09}"/>
              </a:ext>
            </a:extLst>
          </p:cNvPr>
          <p:cNvSpPr txBox="1">
            <a:spLocks/>
          </p:cNvSpPr>
          <p:nvPr/>
        </p:nvSpPr>
        <p:spPr>
          <a:xfrm>
            <a:off x="510268" y="2831642"/>
            <a:ext cx="7738382" cy="13498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The order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of songs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in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a playlist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may not be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the same as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the order in which they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are played. This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may affect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the recommendations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made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through NLP.</a:t>
            </a:r>
            <a:endParaRPr lang="en-IN" sz="2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C75E4A-A42F-4749-8D48-FD87DCB98ABB}"/>
              </a:ext>
            </a:extLst>
          </p:cNvPr>
          <p:cNvSpPr txBox="1">
            <a:spLocks/>
          </p:cNvSpPr>
          <p:nvPr/>
        </p:nvSpPr>
        <p:spPr>
          <a:xfrm>
            <a:off x="510268" y="4613487"/>
            <a:ext cx="6938282" cy="1847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In collaborative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filtering songs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not in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the user playlists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cannot be recommended, while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in clustering, songs by artists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not in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your playlist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will not be recommended.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2FE13-F5F1-4B23-B134-002062095716}"/>
              </a:ext>
            </a:extLst>
          </p:cNvPr>
          <p:cNvSpPr txBox="1"/>
          <p:nvPr/>
        </p:nvSpPr>
        <p:spPr>
          <a:xfrm>
            <a:off x="510269" y="1361766"/>
            <a:ext cx="78209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The accuracy of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the recommendations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cannot be checked due to </a:t>
            </a:r>
            <a:r>
              <a:rPr lang="en-IN" sz="2400">
                <a:solidFill>
                  <a:schemeClr val="bg1"/>
                </a:solidFill>
                <a:latin typeface="Gill Sans MT" panose="020B0502020104020203" pitchFamily="34" charset="0"/>
              </a:rPr>
              <a:t>their subjective </a:t>
            </a:r>
            <a:r>
              <a:rPr lang="en-I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nature.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42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0EAC6-7543-4A86-951A-073A375B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637" y="655320"/>
            <a:ext cx="5800725" cy="1985963"/>
          </a:xfrm>
          <a:noFill/>
          <a:ln w="28575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rgbClr val="1CD6C4"/>
                </a:solidFill>
                <a:latin typeface="Gill Sans MT" panose="020B0502020104020203" pitchFamily="34" charset="0"/>
              </a:rPr>
              <a:t>THANK YOU</a:t>
            </a:r>
            <a:endParaRPr lang="en-IN" sz="6600" dirty="0">
              <a:solidFill>
                <a:srgbClr val="1CD6C4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507787-635D-4533-BF40-C27FDCE70257}"/>
              </a:ext>
            </a:extLst>
          </p:cNvPr>
          <p:cNvSpPr/>
          <p:nvPr/>
        </p:nvSpPr>
        <p:spPr>
          <a:xfrm>
            <a:off x="995362" y="2737803"/>
            <a:ext cx="1685925" cy="1643062"/>
          </a:xfrm>
          <a:prstGeom prst="ellipse">
            <a:avLst/>
          </a:prstGeom>
          <a:blipFill dpi="0" rotWithShape="1">
            <a:blip r:embed="rId2"/>
            <a:srcRect/>
            <a:stretch>
              <a:fillRect b="-2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355166-0753-4D05-8A84-321F27B15B56}"/>
              </a:ext>
            </a:extLst>
          </p:cNvPr>
          <p:cNvSpPr/>
          <p:nvPr/>
        </p:nvSpPr>
        <p:spPr>
          <a:xfrm>
            <a:off x="9334504" y="2737803"/>
            <a:ext cx="1685925" cy="1643062"/>
          </a:xfrm>
          <a:prstGeom prst="ellipse">
            <a:avLst/>
          </a:prstGeom>
          <a:blipFill dpi="0" rotWithShape="1">
            <a:blip r:embed="rId3"/>
            <a:srcRect/>
            <a:stretch>
              <a:fillRect b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5383DD-7E0E-48CC-8657-4167D3096EFC}"/>
              </a:ext>
            </a:extLst>
          </p:cNvPr>
          <p:cNvSpPr/>
          <p:nvPr/>
        </p:nvSpPr>
        <p:spPr>
          <a:xfrm>
            <a:off x="3748086" y="2737803"/>
            <a:ext cx="1685925" cy="1643062"/>
          </a:xfrm>
          <a:prstGeom prst="ellipse">
            <a:avLst/>
          </a:prstGeom>
          <a:blipFill>
            <a:blip r:embed="rId4"/>
            <a:stretch>
              <a:fillRect b="-2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59AA4E-F2DC-423A-8C7A-E203C90C86BF}"/>
              </a:ext>
            </a:extLst>
          </p:cNvPr>
          <p:cNvSpPr/>
          <p:nvPr/>
        </p:nvSpPr>
        <p:spPr>
          <a:xfrm>
            <a:off x="6605591" y="2737803"/>
            <a:ext cx="1685925" cy="1643062"/>
          </a:xfrm>
          <a:prstGeom prst="ellipse">
            <a:avLst/>
          </a:prstGeom>
          <a:blipFill dpi="0" rotWithShape="1">
            <a:blip r:embed="rId5"/>
            <a:srcRect/>
            <a:stretch>
              <a:fillRect b="-3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14EF-F675-4687-8860-D118035930D3}"/>
              </a:ext>
            </a:extLst>
          </p:cNvPr>
          <p:cNvSpPr txBox="1"/>
          <p:nvPr/>
        </p:nvSpPr>
        <p:spPr>
          <a:xfrm>
            <a:off x="571500" y="4933950"/>
            <a:ext cx="237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A5F1EA"/>
                </a:solidFill>
                <a:latin typeface="Gill Sans MT" panose="020B0502020104020203" pitchFamily="34" charset="0"/>
              </a:rPr>
              <a:t>PUJIT GOLCHHA</a:t>
            </a:r>
          </a:p>
          <a:p>
            <a:pPr algn="ctr"/>
            <a:r>
              <a:rPr lang="en-US" sz="2000" dirty="0">
                <a:solidFill>
                  <a:srgbClr val="A5F1EA"/>
                </a:solidFill>
                <a:latin typeface="Gill Sans MT" panose="020B0502020104020203" pitchFamily="34" charset="0"/>
              </a:rPr>
              <a:t>A005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BA563-06A8-47A5-9437-07E2B26228BC}"/>
              </a:ext>
            </a:extLst>
          </p:cNvPr>
          <p:cNvSpPr txBox="1"/>
          <p:nvPr/>
        </p:nvSpPr>
        <p:spPr>
          <a:xfrm>
            <a:off x="3405185" y="4933950"/>
            <a:ext cx="237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A5F1EA"/>
                </a:solidFill>
                <a:latin typeface="Gill Sans MT" panose="020B0502020104020203" pitchFamily="34" charset="0"/>
              </a:rPr>
              <a:t>SHRISTI JAIN</a:t>
            </a:r>
          </a:p>
          <a:p>
            <a:pPr algn="ctr"/>
            <a:r>
              <a:rPr lang="en-US" sz="2000" dirty="0">
                <a:solidFill>
                  <a:srgbClr val="A5F1EA"/>
                </a:solidFill>
                <a:latin typeface="Gill Sans MT" panose="020B0502020104020203" pitchFamily="34" charset="0"/>
              </a:rPr>
              <a:t>A012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11F4C-CDC9-439E-A337-C2B16F561420}"/>
              </a:ext>
            </a:extLst>
          </p:cNvPr>
          <p:cNvSpPr txBox="1"/>
          <p:nvPr/>
        </p:nvSpPr>
        <p:spPr>
          <a:xfrm>
            <a:off x="6262690" y="4933950"/>
            <a:ext cx="237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A5F1EA"/>
                </a:solidFill>
                <a:latin typeface="Gill Sans MT" panose="020B0502020104020203" pitchFamily="34" charset="0"/>
              </a:rPr>
              <a:t>ANANYA KAMDAR</a:t>
            </a:r>
          </a:p>
          <a:p>
            <a:pPr algn="ctr"/>
            <a:r>
              <a:rPr lang="en-US" sz="2000" dirty="0">
                <a:solidFill>
                  <a:srgbClr val="A5F1EA"/>
                </a:solidFill>
                <a:latin typeface="Gill Sans MT" panose="020B0502020104020203" pitchFamily="34" charset="0"/>
              </a:rPr>
              <a:t>A014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32E9B-A1C5-4F62-AC53-6412AC078749}"/>
              </a:ext>
            </a:extLst>
          </p:cNvPr>
          <p:cNvSpPr txBox="1"/>
          <p:nvPr/>
        </p:nvSpPr>
        <p:spPr>
          <a:xfrm>
            <a:off x="8991603" y="4933950"/>
            <a:ext cx="2628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A5F1EA"/>
                </a:solidFill>
                <a:latin typeface="Gill Sans MT" panose="020B0502020104020203" pitchFamily="34" charset="0"/>
              </a:rPr>
              <a:t>PHALGUNI KOTHARI</a:t>
            </a:r>
          </a:p>
          <a:p>
            <a:pPr algn="ctr"/>
            <a:r>
              <a:rPr lang="en-US" sz="2000" dirty="0">
                <a:solidFill>
                  <a:srgbClr val="A5F1EA"/>
                </a:solidFill>
                <a:latin typeface="Gill Sans MT" panose="020B0502020104020203" pitchFamily="34" charset="0"/>
              </a:rPr>
              <a:t>A017</a:t>
            </a:r>
          </a:p>
        </p:txBody>
      </p:sp>
    </p:spTree>
    <p:extLst>
      <p:ext uri="{BB962C8B-B14F-4D97-AF65-F5344CB8AC3E}">
        <p14:creationId xmlns:p14="http://schemas.microsoft.com/office/powerpoint/2010/main" val="16652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D819BF2-0777-478A-A135-032B6DA442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9" r="-1" b="-1"/>
          <a:stretch/>
        </p:blipFill>
        <p:spPr>
          <a:xfrm>
            <a:off x="0" y="10"/>
            <a:ext cx="12009284" cy="6857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D3A4E-9676-4083-A94A-2D80BF9F4652}"/>
              </a:ext>
            </a:extLst>
          </p:cNvPr>
          <p:cNvSpPr txBox="1"/>
          <p:nvPr/>
        </p:nvSpPr>
        <p:spPr>
          <a:xfrm>
            <a:off x="-666115" y="304800"/>
            <a:ext cx="7559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INTRODUCTION</a:t>
            </a:r>
            <a:endParaRPr lang="en-IN" sz="4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204D5-D15E-4A76-93A5-2C3753A4C8ED}"/>
              </a:ext>
            </a:extLst>
          </p:cNvPr>
          <p:cNvSpPr txBox="1"/>
          <p:nvPr/>
        </p:nvSpPr>
        <p:spPr>
          <a:xfrm>
            <a:off x="885825" y="1379031"/>
            <a:ext cx="62579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Music is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an 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integral part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of daily life whether we are traveling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, studying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, working or 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even just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relaxing.</a:t>
            </a:r>
          </a:p>
          <a:p>
            <a:endParaRPr lang="en-US" sz="23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Online music streaming has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become the dominant medium 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for people to listen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to their 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favorite songs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now.</a:t>
            </a:r>
          </a:p>
          <a:p>
            <a:endParaRPr lang="en-US" sz="23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Music streaming services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are now able to collect 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large amounts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of data on 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the listening habits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of 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their customers,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which they 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are using to provide customized recommendations </a:t>
            </a:r>
            <a:r>
              <a:rPr lang="en-US" sz="2300" dirty="0">
                <a:solidFill>
                  <a:schemeClr val="bg1"/>
                </a:solidFill>
                <a:latin typeface="Gill Sans MT" panose="020B0502020104020203" pitchFamily="34" charset="0"/>
              </a:rPr>
              <a:t>to </a:t>
            </a:r>
            <a:r>
              <a:rPr lang="en-US" sz="2300">
                <a:solidFill>
                  <a:schemeClr val="bg1"/>
                </a:solidFill>
                <a:latin typeface="Gill Sans MT" panose="020B0502020104020203" pitchFamily="34" charset="0"/>
              </a:rPr>
              <a:t>their listeners.</a:t>
            </a:r>
            <a:endParaRPr lang="en-IN" sz="23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6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3663F95-B8EB-40B2-A23D-1C1AA622F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r="14672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90C7BE-3829-473E-B9C3-7B35ECA2C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000" y1="50317" x2="41000" y2="50317"/>
                        <a14:foregroundMark x1="47667" y1="53968" x2="47667" y2="53968"/>
                        <a14:foregroundMark x1="57417" y1="50635" x2="57417" y2="50635"/>
                        <a14:foregroundMark x1="65833" y1="46984" x2="65833" y2="46984"/>
                        <a14:foregroundMark x1="71000" y1="39048" x2="71000" y2="39048"/>
                        <a14:foregroundMark x1="71000" y1="48571" x2="71000" y2="48571"/>
                        <a14:foregroundMark x1="75750" y1="46190" x2="75750" y2="46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" y="2448559"/>
            <a:ext cx="4699000" cy="246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92FB9-C170-45C8-9848-E2F757C15A9F}"/>
              </a:ext>
            </a:extLst>
          </p:cNvPr>
          <p:cNvSpPr txBox="1"/>
          <p:nvPr/>
        </p:nvSpPr>
        <p:spPr>
          <a:xfrm>
            <a:off x="6596312" y="1184977"/>
            <a:ext cx="566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39DFCF"/>
                </a:solidFill>
                <a:latin typeface="Gill Sans MT" panose="020B0502020104020203" pitchFamily="34" charset="0"/>
              </a:rPr>
              <a:t>DATA</a:t>
            </a:r>
            <a:endParaRPr lang="en-IN" sz="4800" dirty="0">
              <a:solidFill>
                <a:srgbClr val="39DFCF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46B9B5-F8B1-4538-BAB2-30422627A0E8}"/>
              </a:ext>
            </a:extLst>
          </p:cNvPr>
          <p:cNvCxnSpPr>
            <a:cxnSpLocks/>
          </p:cNvCxnSpPr>
          <p:nvPr/>
        </p:nvCxnSpPr>
        <p:spPr>
          <a:xfrm>
            <a:off x="8524875" y="1295400"/>
            <a:ext cx="1809750" cy="0"/>
          </a:xfrm>
          <a:prstGeom prst="line">
            <a:avLst/>
          </a:prstGeom>
          <a:ln w="57150">
            <a:solidFill>
              <a:srgbClr val="39D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030498-2E43-469E-B51A-0F83F25BC358}"/>
              </a:ext>
            </a:extLst>
          </p:cNvPr>
          <p:cNvCxnSpPr>
            <a:cxnSpLocks/>
          </p:cNvCxnSpPr>
          <p:nvPr/>
        </p:nvCxnSpPr>
        <p:spPr>
          <a:xfrm>
            <a:off x="8524874" y="1924050"/>
            <a:ext cx="1809750" cy="0"/>
          </a:xfrm>
          <a:prstGeom prst="line">
            <a:avLst/>
          </a:prstGeom>
          <a:ln w="57150">
            <a:solidFill>
              <a:srgbClr val="39D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7B3560-E38D-45CD-91DD-A88FD85DB478}"/>
              </a:ext>
            </a:extLst>
          </p:cNvPr>
          <p:cNvSpPr txBox="1"/>
          <p:nvPr/>
        </p:nvSpPr>
        <p:spPr>
          <a:xfrm>
            <a:off x="7096126" y="2644623"/>
            <a:ext cx="4467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AFE1"/>
                </a:solidFill>
                <a:latin typeface="Gill Sans MT" panose="020B0502020104020203" pitchFamily="34" charset="0"/>
              </a:rPr>
              <a:t>Data of </a:t>
            </a:r>
            <a:r>
              <a:rPr lang="en-US" sz="2400">
                <a:solidFill>
                  <a:srgbClr val="2DAFE1"/>
                </a:solidFill>
                <a:latin typeface="Gill Sans MT" panose="020B0502020104020203" pitchFamily="34" charset="0"/>
              </a:rPr>
              <a:t>4000 user playlists was </a:t>
            </a:r>
            <a:r>
              <a:rPr lang="en-US" sz="2400" dirty="0">
                <a:solidFill>
                  <a:srgbClr val="2DAFE1"/>
                </a:solidFill>
                <a:latin typeface="Gill Sans MT" panose="020B0502020104020203" pitchFamily="34" charset="0"/>
              </a:rPr>
              <a:t>obtained </a:t>
            </a:r>
            <a:r>
              <a:rPr lang="en-US" sz="2400">
                <a:solidFill>
                  <a:srgbClr val="2DAFE1"/>
                </a:solidFill>
                <a:latin typeface="Gill Sans MT" panose="020B0502020104020203" pitchFamily="34" charset="0"/>
              </a:rPr>
              <a:t>from Spotify </a:t>
            </a:r>
            <a:r>
              <a:rPr lang="en-US" sz="2400" dirty="0">
                <a:solidFill>
                  <a:srgbClr val="2DAFE1"/>
                </a:solidFill>
                <a:latin typeface="Gill Sans MT" panose="020B0502020104020203" pitchFamily="34" charset="0"/>
              </a:rPr>
              <a:t>through </a:t>
            </a:r>
            <a:r>
              <a:rPr lang="en-US" sz="2400">
                <a:solidFill>
                  <a:srgbClr val="2DAFE1"/>
                </a:solidFill>
                <a:latin typeface="Gill Sans MT" panose="020B0502020104020203" pitchFamily="34" charset="0"/>
              </a:rPr>
              <a:t>their RecSys </a:t>
            </a:r>
            <a:r>
              <a:rPr lang="en-US" sz="2400" dirty="0">
                <a:solidFill>
                  <a:srgbClr val="2DAFE1"/>
                </a:solidFill>
                <a:latin typeface="Gill Sans MT" panose="020B0502020104020203" pitchFamily="34" charset="0"/>
              </a:rPr>
              <a:t>challenge.</a:t>
            </a:r>
            <a:endParaRPr lang="en-IN" sz="2400" dirty="0">
              <a:solidFill>
                <a:srgbClr val="2DAFE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A8736-E47E-49D8-B340-DFB763329A77}"/>
              </a:ext>
            </a:extLst>
          </p:cNvPr>
          <p:cNvSpPr txBox="1"/>
          <p:nvPr/>
        </p:nvSpPr>
        <p:spPr>
          <a:xfrm>
            <a:off x="7486345" y="4200525"/>
            <a:ext cx="3867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D8AF4"/>
                </a:solidFill>
              </a:rPr>
              <a:t>Additional data </a:t>
            </a:r>
            <a:r>
              <a:rPr lang="en-US" sz="2400">
                <a:solidFill>
                  <a:srgbClr val="3D8AF4"/>
                </a:solidFill>
              </a:rPr>
              <a:t>about features </a:t>
            </a:r>
            <a:r>
              <a:rPr lang="en-US" sz="2400" dirty="0">
                <a:solidFill>
                  <a:srgbClr val="3D8AF4"/>
                </a:solidFill>
              </a:rPr>
              <a:t>of </a:t>
            </a:r>
            <a:r>
              <a:rPr lang="en-US" sz="2400">
                <a:solidFill>
                  <a:srgbClr val="3D8AF4"/>
                </a:solidFill>
              </a:rPr>
              <a:t>the songs was scraped from Spotify’s API</a:t>
            </a:r>
            <a:r>
              <a:rPr lang="en-US" sz="2400" dirty="0">
                <a:solidFill>
                  <a:srgbClr val="3D8AF4"/>
                </a:solidFill>
              </a:rPr>
              <a:t>.</a:t>
            </a:r>
            <a:endParaRPr lang="en-IN" sz="2400" dirty="0">
              <a:solidFill>
                <a:srgbClr val="3D8A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0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64633-0019-49C6-B305-A16EBDB6035C}"/>
              </a:ext>
            </a:extLst>
          </p:cNvPr>
          <p:cNvGrpSpPr/>
          <p:nvPr/>
        </p:nvGrpSpPr>
        <p:grpSpPr>
          <a:xfrm>
            <a:off x="-19050" y="0"/>
            <a:ext cx="12344402" cy="7372350"/>
            <a:chOff x="-19052" y="0"/>
            <a:chExt cx="12344402" cy="73723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AD0DD-C07E-4D8B-8A22-F9C4D98AD019}"/>
                </a:ext>
              </a:extLst>
            </p:cNvPr>
            <p:cNvGrpSpPr/>
            <p:nvPr/>
          </p:nvGrpSpPr>
          <p:grpSpPr>
            <a:xfrm>
              <a:off x="-19052" y="0"/>
              <a:ext cx="12344402" cy="7372350"/>
              <a:chOff x="-19052" y="0"/>
              <a:chExt cx="12344402" cy="7372350"/>
            </a:xfrm>
          </p:grpSpPr>
          <p:pic>
            <p:nvPicPr>
              <p:cNvPr id="6" name="Picture 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C9AF56-053A-4D28-91B8-F95B775E9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052" y="5870916"/>
                <a:ext cx="12344402" cy="1501434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4F9E734-A093-47D0-BFF4-E1B407CE1EDC}"/>
                  </a:ext>
                </a:extLst>
              </p:cNvPr>
              <p:cNvGrpSpPr/>
              <p:nvPr/>
            </p:nvGrpSpPr>
            <p:grpSpPr>
              <a:xfrm>
                <a:off x="-9525" y="0"/>
                <a:ext cx="12325350" cy="5953125"/>
                <a:chOff x="0" y="0"/>
                <a:chExt cx="12276221" cy="685800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6900239-9E90-402B-9A8A-926C3A93B0F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276221" cy="6858000"/>
                  <a:chOff x="0" y="0"/>
                  <a:chExt cx="12276221" cy="6858000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388DE86-F9BC-424A-9373-4072690855F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2276221" cy="6858000"/>
                    <a:chOff x="0" y="0"/>
                    <a:chExt cx="12276221" cy="6858000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2B75BE21-D459-4E57-8390-8A6825625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2276221" cy="6858000"/>
                      <a:chOff x="0" y="0"/>
                      <a:chExt cx="12276221" cy="6858000"/>
                    </a:xfrm>
                  </p:grpSpPr>
                  <p:pic>
                    <p:nvPicPr>
                      <p:cNvPr id="3" name="Picture 2" descr="A screenshot of a cell phone screen with text&#10;&#10;Description automatically generated">
                        <a:extLst>
                          <a:ext uri="{FF2B5EF4-FFF2-40B4-BE49-F238E27FC236}">
                            <a16:creationId xmlns:a16="http://schemas.microsoft.com/office/drawing/2014/main" id="{6D45119F-100C-4251-AE95-F806AD75982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276221" cy="6858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>
                        <a:extLst>
                          <a:ext uri="{FF2B5EF4-FFF2-40B4-BE49-F238E27FC236}">
                            <a16:creationId xmlns:a16="http://schemas.microsoft.com/office/drawing/2014/main" id="{4C6DB9B9-069C-4CA5-970B-9713E119EF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667" r="16667"/>
                      <a:stretch/>
                    </p:blipFill>
                    <p:spPr>
                      <a:xfrm>
                        <a:off x="489284" y="709864"/>
                        <a:ext cx="3276600" cy="306003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6C978C8-EC12-4744-8F7E-C9DE538CF4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2547" y="5248275"/>
                      <a:ext cx="2583828" cy="291384"/>
                    </a:xfrm>
                    <a:prstGeom prst="rect">
                      <a:avLst/>
                    </a:prstGeom>
                    <a:solidFill>
                      <a:srgbClr val="181818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EACEF26D-560F-487E-A078-30CF8804D2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2547" y="5891410"/>
                      <a:ext cx="2583828" cy="291384"/>
                    </a:xfrm>
                    <a:prstGeom prst="rect">
                      <a:avLst/>
                    </a:prstGeom>
                    <a:solidFill>
                      <a:srgbClr val="181818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69766C8E-AF1B-45B5-903B-16876D6100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26822" y="6384767"/>
                      <a:ext cx="2583828" cy="291384"/>
                    </a:xfrm>
                    <a:prstGeom prst="rect">
                      <a:avLst/>
                    </a:prstGeom>
                    <a:solidFill>
                      <a:srgbClr val="181818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IN" dirty="0"/>
                    </a:p>
                  </p:txBody>
                </p:sp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9CC7FB0-5476-4F97-B273-5B49DAC65E2B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880" y="2720220"/>
                    <a:ext cx="2238375" cy="369332"/>
                  </a:xfrm>
                  <a:prstGeom prst="rect">
                    <a:avLst/>
                  </a:prstGeom>
                  <a:solidFill>
                    <a:srgbClr val="21212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endParaRPr lang="en-IN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A47CC54-8290-43BD-A729-F365AA998AEB}"/>
                    </a:ext>
                  </a:extLst>
                </p:cNvPr>
                <p:cNvSpPr txBox="1"/>
                <p:nvPr/>
              </p:nvSpPr>
              <p:spPr>
                <a:xfrm>
                  <a:off x="6490011" y="5242926"/>
                  <a:ext cx="2457450" cy="353943"/>
                </a:xfrm>
                <a:prstGeom prst="rect">
                  <a:avLst/>
                </a:prstGeom>
                <a:solidFill>
                  <a:srgbClr val="181818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>
                      <a:solidFill>
                        <a:schemeClr val="bg1">
                          <a:lumMod val="85000"/>
                        </a:schemeClr>
                      </a:solidFill>
                      <a:latin typeface="Arial Nova" panose="020B0604020202020204" pitchFamily="34" charset="0"/>
                    </a:rPr>
                    <a:t>datascienceproject</a:t>
                  </a:r>
                  <a:endParaRPr lang="en-IN" sz="1700" dirty="0">
                    <a:solidFill>
                      <a:schemeClr val="bg1">
                        <a:lumMod val="85000"/>
                      </a:schemeClr>
                    </a:solidFill>
                    <a:latin typeface="Arial Nova" panose="020B0604020202020204" pitchFamily="34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76305FD-B4B1-4EF0-93FB-6BD338876451}"/>
                    </a:ext>
                  </a:extLst>
                </p:cNvPr>
                <p:cNvSpPr txBox="1"/>
                <p:nvPr/>
              </p:nvSpPr>
              <p:spPr>
                <a:xfrm>
                  <a:off x="6490011" y="5792035"/>
                  <a:ext cx="2457450" cy="353943"/>
                </a:xfrm>
                <a:prstGeom prst="rect">
                  <a:avLst/>
                </a:prstGeom>
                <a:solidFill>
                  <a:srgbClr val="181818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>
                      <a:solidFill>
                        <a:schemeClr val="bg1">
                          <a:lumMod val="85000"/>
                        </a:schemeClr>
                      </a:solidFill>
                      <a:latin typeface="Arial Nova" panose="020B0604020202020204" pitchFamily="34" charset="0"/>
                    </a:rPr>
                    <a:t>datascienceproject</a:t>
                  </a:r>
                  <a:endParaRPr lang="en-IN" sz="1700" dirty="0">
                    <a:solidFill>
                      <a:schemeClr val="bg1">
                        <a:lumMod val="85000"/>
                      </a:schemeClr>
                    </a:solidFill>
                    <a:latin typeface="Arial Nova" panose="020B0604020202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73A5097-DAAE-48A5-93BE-58A60156E772}"/>
                    </a:ext>
                  </a:extLst>
                </p:cNvPr>
                <p:cNvSpPr txBox="1"/>
                <p:nvPr/>
              </p:nvSpPr>
              <p:spPr>
                <a:xfrm>
                  <a:off x="6490011" y="6355691"/>
                  <a:ext cx="2457450" cy="353943"/>
                </a:xfrm>
                <a:prstGeom prst="rect">
                  <a:avLst/>
                </a:prstGeom>
                <a:solidFill>
                  <a:srgbClr val="181818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>
                      <a:solidFill>
                        <a:schemeClr val="bg1">
                          <a:lumMod val="85000"/>
                        </a:schemeClr>
                      </a:solidFill>
                      <a:latin typeface="Arial Nova" panose="020B0604020202020204" pitchFamily="34" charset="0"/>
                    </a:rPr>
                    <a:t>datascienceproject</a:t>
                  </a:r>
                  <a:endParaRPr lang="en-IN" sz="1700" dirty="0">
                    <a:solidFill>
                      <a:schemeClr val="bg1">
                        <a:lumMod val="85000"/>
                      </a:schemeClr>
                    </a:solidFill>
                    <a:latin typeface="Arial Nova" panose="020B0604020202020204" pitchFamily="34" charset="0"/>
                  </a:endParaRPr>
                </a:p>
              </p:txBody>
            </p:sp>
          </p:grp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B4E000-969C-4E78-B369-EA7E053692DB}"/>
                </a:ext>
              </a:extLst>
            </p:cNvPr>
            <p:cNvSpPr/>
            <p:nvPr/>
          </p:nvSpPr>
          <p:spPr>
            <a:xfrm>
              <a:off x="1755098" y="5070245"/>
              <a:ext cx="742950" cy="33337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2AAA7C-52A3-4500-8E40-8D14D3A61701}"/>
                </a:ext>
              </a:extLst>
            </p:cNvPr>
            <p:cNvSpPr/>
            <p:nvPr/>
          </p:nvSpPr>
          <p:spPr>
            <a:xfrm>
              <a:off x="1757598" y="6049710"/>
              <a:ext cx="742950" cy="33337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C0D1E83-016A-4EA6-9004-7E30E9C70870}"/>
                </a:ext>
              </a:extLst>
            </p:cNvPr>
            <p:cNvSpPr/>
            <p:nvPr/>
          </p:nvSpPr>
          <p:spPr>
            <a:xfrm>
              <a:off x="1762985" y="4546892"/>
              <a:ext cx="742950" cy="33337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71879E-FE30-4DDB-A9B8-62F06FF2CDC7}"/>
                </a:ext>
              </a:extLst>
            </p:cNvPr>
            <p:cNvSpPr/>
            <p:nvPr/>
          </p:nvSpPr>
          <p:spPr>
            <a:xfrm>
              <a:off x="1769059" y="5537541"/>
              <a:ext cx="742950" cy="33337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3814BE-F95E-4B2B-8C71-47B624C6451E}"/>
                </a:ext>
              </a:extLst>
            </p:cNvPr>
            <p:cNvSpPr/>
            <p:nvPr/>
          </p:nvSpPr>
          <p:spPr>
            <a:xfrm>
              <a:off x="1755098" y="6488456"/>
              <a:ext cx="742950" cy="33337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698712F-7F2F-42A5-BB45-AF68010AAC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940747"/>
                  </p:ext>
                </p:extLst>
              </p:nvPr>
            </p:nvGraphicFramePr>
            <p:xfrm>
              <a:off x="1628850" y="4535715"/>
              <a:ext cx="3147256" cy="431870"/>
            </p:xfrm>
            <a:graphic>
              <a:graphicData uri="http://schemas.microsoft.com/office/powerpoint/2016/slidezoom">
                <pslz:sldZm>
                  <pslz:sldZmObj sldId="275" cId="1673858876">
                    <pslz:zmPr id="{9D4E951E-C151-42DC-A491-FE87170CA6C8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47256" cy="4318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698712F-7F2F-42A5-BB45-AF68010AA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50" y="4535715"/>
                <a:ext cx="3147256" cy="43187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76EFD96E-760C-4D8B-9672-56CA634855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8339562"/>
                  </p:ext>
                </p:extLst>
              </p:nvPr>
            </p:nvGraphicFramePr>
            <p:xfrm>
              <a:off x="1628850" y="6002055"/>
              <a:ext cx="1642984" cy="437022"/>
            </p:xfrm>
            <a:graphic>
              <a:graphicData uri="http://schemas.microsoft.com/office/powerpoint/2016/slidezoom">
                <pslz:sldZm>
                  <pslz:sldZmObj sldId="269" cId="1698454179">
                    <pslz:zmPr id="{D1FC5AE2-133E-4CDE-90F8-3D926AA5A9EE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42984" cy="43702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6EFD96E-760C-4D8B-9672-56CA634855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50" y="6002055"/>
                <a:ext cx="1642984" cy="43702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46DEB91-F687-4D1E-A412-696B7D5FEB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344514"/>
                  </p:ext>
                </p:extLst>
              </p:nvPr>
            </p:nvGraphicFramePr>
            <p:xfrm>
              <a:off x="1628850" y="5511414"/>
              <a:ext cx="2467285" cy="452712"/>
            </p:xfrm>
            <a:graphic>
              <a:graphicData uri="http://schemas.microsoft.com/office/powerpoint/2016/slidezoom">
                <pslz:sldZm>
                  <pslz:sldZmObj sldId="274" cId="1777304847">
                    <pslz:zmPr id="{89891D25-E781-4DE7-A3CF-0AA566AF7CC7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7285" cy="45271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46DEB91-F687-4D1E-A412-696B7D5FEB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50" y="5511414"/>
                <a:ext cx="2467285" cy="45271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AB7A5DE0-A517-4E17-9402-68D2DB5264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0692972"/>
                  </p:ext>
                </p:extLst>
              </p:nvPr>
            </p:nvGraphicFramePr>
            <p:xfrm>
              <a:off x="1628850" y="5044322"/>
              <a:ext cx="3048000" cy="417317"/>
            </p:xfrm>
            <a:graphic>
              <a:graphicData uri="http://schemas.microsoft.com/office/powerpoint/2016/slidezoom">
                <pslz:sldZm>
                  <pslz:sldZmObj sldId="286" cId="1236049115">
                    <pslz:zmPr id="{4E62B22F-7E92-4C61-B737-BFEFED399F3E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41731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B7A5DE0-A517-4E17-9402-68D2DB5264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850" y="5044322"/>
                <a:ext cx="3048000" cy="41731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FFB8B40-3247-4224-AB6C-18EB7A68C3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6403158"/>
                  </p:ext>
                </p:extLst>
              </p:nvPr>
            </p:nvGraphicFramePr>
            <p:xfrm>
              <a:off x="1630187" y="6472519"/>
              <a:ext cx="2906195" cy="437022"/>
            </p:xfrm>
            <a:graphic>
              <a:graphicData uri="http://schemas.microsoft.com/office/powerpoint/2016/slidezoom">
                <pslz:sldZm>
                  <pslz:sldZmObj sldId="291" cId="181850401">
                    <pslz:zmPr id="{CDF6EA27-C2B1-48A5-86E0-3A6660D61F71}" returnToParent="0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06195" cy="43702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4FFB8B40-3247-4224-AB6C-18EB7A68C3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0187" y="6472519"/>
                <a:ext cx="2906195" cy="43702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98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9C4A1E0-B30B-4F81-873C-F7771033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2884BC28-8C65-4886-B01A-667342EB7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C820FD-F8C0-4426-A38A-5B80A2E5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1DAA296-54E3-4547-B36F-E8B35335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8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7F6BFB-D7E9-4692-849E-8E632DD2F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3" b="88060" l="2500" r="94464">
                        <a14:foregroundMark x1="2500" y1="38806" x2="2500" y2="38806"/>
                        <a14:foregroundMark x1="12143" y1="55224" x2="12143" y2="55224"/>
                        <a14:foregroundMark x1="16786" y1="38806" x2="16786" y2="38806"/>
                        <a14:foregroundMark x1="15179" y1="41791" x2="15179" y2="41791"/>
                        <a14:foregroundMark x1="21786" y1="38806" x2="21786" y2="38806"/>
                        <a14:foregroundMark x1="33214" y1="52239" x2="33214" y2="52239"/>
                        <a14:foregroundMark x1="36250" y1="43284" x2="36250" y2="43284"/>
                        <a14:foregroundMark x1="40536" y1="38806" x2="40536" y2="38806"/>
                        <a14:foregroundMark x1="45000" y1="37313" x2="45000" y2="37313"/>
                        <a14:foregroundMark x1="48571" y1="29851" x2="48571" y2="29851"/>
                        <a14:foregroundMark x1="49107" y1="56716" x2="49107" y2="56716"/>
                        <a14:foregroundMark x1="50893" y1="47761" x2="50893" y2="47761"/>
                        <a14:foregroundMark x1="56607" y1="50746" x2="56607" y2="50746"/>
                        <a14:foregroundMark x1="64464" y1="43284" x2="64464" y2="43284"/>
                        <a14:foregroundMark x1="68036" y1="25373" x2="68036" y2="25373"/>
                        <a14:foregroundMark x1="68036" y1="43284" x2="68036" y2="43284"/>
                        <a14:foregroundMark x1="70357" y1="38806" x2="70357" y2="38806"/>
                        <a14:foregroundMark x1="74107" y1="55224" x2="74107" y2="55224"/>
                        <a14:foregroundMark x1="77143" y1="50746" x2="77143" y2="50746"/>
                        <a14:foregroundMark x1="83214" y1="46269" x2="83214" y2="46269"/>
                        <a14:foregroundMark x1="86429" y1="41791" x2="86429" y2="41791"/>
                        <a14:foregroundMark x1="85893" y1="23881" x2="85893" y2="23881"/>
                        <a14:foregroundMark x1="87857" y1="43284" x2="87857" y2="43284"/>
                        <a14:foregroundMark x1="94464" y1="50746" x2="94464" y2="50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22" y="488967"/>
            <a:ext cx="3803345" cy="456401"/>
          </a:xfrm>
          <a:prstGeom prst="rect">
            <a:avLst/>
          </a:prstGeom>
        </p:spPr>
      </p:pic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89110BE-0635-4572-907B-28E9A578C5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6" t="7249" r="26313" b="32027"/>
          <a:stretch/>
        </p:blipFill>
        <p:spPr>
          <a:xfrm>
            <a:off x="1073402" y="1072385"/>
            <a:ext cx="4162605" cy="247614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29368C-59D0-449A-98EF-B6E9FF5B2A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3" t="7189" r="26035" b="30589"/>
          <a:stretch/>
        </p:blipFill>
        <p:spPr>
          <a:xfrm>
            <a:off x="6795861" y="745672"/>
            <a:ext cx="4276543" cy="2674764"/>
          </a:xfrm>
          <a:prstGeom prst="rect">
            <a:avLst/>
          </a:prstGeom>
        </p:spPr>
      </p:pic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6F3831C-E2AE-4C4F-BB13-2A39BC1E7D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6364" r="26771" b="32912"/>
          <a:stretch/>
        </p:blipFill>
        <p:spPr>
          <a:xfrm>
            <a:off x="6795860" y="2282010"/>
            <a:ext cx="4276543" cy="2674764"/>
          </a:xfrm>
          <a:prstGeom prst="rect">
            <a:avLst/>
          </a:prstGeom>
        </p:spPr>
      </p:pic>
      <p:pic>
        <p:nvPicPr>
          <p:cNvPr id="10" name="Picture 9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7C02D56F-194F-4474-B22E-F11A3D3306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6" t="6772" r="25448" b="32823"/>
          <a:stretch/>
        </p:blipFill>
        <p:spPr>
          <a:xfrm>
            <a:off x="6795860" y="3808802"/>
            <a:ext cx="4276543" cy="2334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D01B7D-60DF-438C-AD47-AA50CECB4175}"/>
              </a:ext>
            </a:extLst>
          </p:cNvPr>
          <p:cNvSpPr txBox="1"/>
          <p:nvPr/>
        </p:nvSpPr>
        <p:spPr>
          <a:xfrm>
            <a:off x="1417992" y="5093973"/>
            <a:ext cx="3473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K-nearest neighbours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of the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target playlist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were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found using Euclidean distance</a:t>
            </a:r>
            <a:endParaRPr lang="en-IN" sz="2200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pic>
        <p:nvPicPr>
          <p:cNvPr id="27" name="Picture 26" descr="A picture containing indoor, ceiling, table, large&#10;&#10;Description automatically generated">
            <a:extLst>
              <a:ext uri="{FF2B5EF4-FFF2-40B4-BE49-F238E27FC236}">
                <a16:creationId xmlns:a16="http://schemas.microsoft.com/office/drawing/2014/main" id="{3D82F42D-3071-45B3-A97D-1103FAF9FA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017" y="1235643"/>
            <a:ext cx="1714588" cy="2203562"/>
          </a:xfrm>
          <a:prstGeom prst="rect">
            <a:avLst/>
          </a:prstGeom>
        </p:spPr>
      </p:pic>
      <p:pic>
        <p:nvPicPr>
          <p:cNvPr id="29" name="Picture 28" descr="A picture containing monitor, boat, building, sitting&#10;&#10;Description automatically generated">
            <a:extLst>
              <a:ext uri="{FF2B5EF4-FFF2-40B4-BE49-F238E27FC236}">
                <a16:creationId xmlns:a16="http://schemas.microsoft.com/office/drawing/2014/main" id="{306F8173-C818-453E-A635-FCE902F9E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31" y="3829306"/>
            <a:ext cx="1708238" cy="2171812"/>
          </a:xfrm>
          <a:prstGeom prst="rect">
            <a:avLst/>
          </a:prstGeom>
        </p:spPr>
      </p:pic>
      <p:pic>
        <p:nvPicPr>
          <p:cNvPr id="31" name="Picture 30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12C236E4-9183-47C7-9599-40FC719914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271" y="3826003"/>
            <a:ext cx="1701887" cy="2178162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753BEC-FE8F-4862-AE43-C4CFC62C3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12" y="1229291"/>
            <a:ext cx="1720938" cy="2209914"/>
          </a:xfrm>
          <a:prstGeom prst="rect">
            <a:avLst/>
          </a:prstGeom>
        </p:spPr>
      </p:pic>
      <p:pic>
        <p:nvPicPr>
          <p:cNvPr id="35" name="Picture 34" descr="A picture containing man, standing, doing, board&#10;&#10;Description automatically generated">
            <a:extLst>
              <a:ext uri="{FF2B5EF4-FFF2-40B4-BE49-F238E27FC236}">
                <a16:creationId xmlns:a16="http://schemas.microsoft.com/office/drawing/2014/main" id="{25E86CBA-7989-4F26-9536-BFCB10618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273" y="1227723"/>
            <a:ext cx="1720938" cy="22226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AEEC6D8-E159-4152-89C8-A605994A817D}"/>
              </a:ext>
            </a:extLst>
          </p:cNvPr>
          <p:cNvSpPr txBox="1"/>
          <p:nvPr/>
        </p:nvSpPr>
        <p:spPr>
          <a:xfrm>
            <a:off x="1397672" y="4924696"/>
            <a:ext cx="34734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Songs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from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the nearest neighbours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that are not in the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target playlist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are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given as recommendations</a:t>
            </a:r>
            <a:endParaRPr lang="en-IN" sz="2200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AC43A5-8E49-4482-BC21-04B2B59262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537" b="87805" l="3757" r="95087">
                        <a14:foregroundMark x1="13006" y1="35366" x2="13006" y2="35366"/>
                        <a14:foregroundMark x1="4335" y1="34146" x2="4335" y2="34146"/>
                        <a14:foregroundMark x1="18208" y1="45122" x2="18208" y2="45122"/>
                        <a14:foregroundMark x1="30347" y1="50000" x2="30347" y2="50000"/>
                        <a14:foregroundMark x1="39595" y1="56098" x2="39595" y2="56098"/>
                        <a14:foregroundMark x1="50000" y1="50000" x2="50000" y2="50000"/>
                        <a14:foregroundMark x1="70809" y1="41463" x2="70809" y2="41463"/>
                        <a14:foregroundMark x1="80347" y1="53659" x2="80347" y2="53659"/>
                        <a14:foregroundMark x1="91040" y1="53659" x2="91040" y2="53659"/>
                        <a14:foregroundMark x1="95087" y1="39024" x2="95087" y2="390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00" y="111638"/>
            <a:ext cx="1917100" cy="434026"/>
          </a:xfrm>
          <a:prstGeom prst="rect">
            <a:avLst/>
          </a:prstGeom>
        </p:spPr>
      </p:pic>
      <p:graphicFrame>
        <p:nvGraphicFramePr>
          <p:cNvPr id="20" name="Table 23">
            <a:extLst>
              <a:ext uri="{FF2B5EF4-FFF2-40B4-BE49-F238E27FC236}">
                <a16:creationId xmlns:a16="http://schemas.microsoft.com/office/drawing/2014/main" id="{70215F6E-780B-4E3D-B2E1-E9C3A11C4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14465"/>
              </p:ext>
            </p:extLst>
          </p:nvPr>
        </p:nvGraphicFramePr>
        <p:xfrm>
          <a:off x="7354039" y="1980486"/>
          <a:ext cx="3269797" cy="29741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51557">
                  <a:extLst>
                    <a:ext uri="{9D8B030D-6E8A-4147-A177-3AD203B41FA5}">
                      <a16:colId xmlns:a16="http://schemas.microsoft.com/office/drawing/2014/main" val="1311969725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2570418973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2502063281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459025649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4006125543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3994349134"/>
                    </a:ext>
                  </a:extLst>
                </a:gridCol>
                <a:gridCol w="560455">
                  <a:extLst>
                    <a:ext uri="{9D8B030D-6E8A-4147-A177-3AD203B41FA5}">
                      <a16:colId xmlns:a16="http://schemas.microsoft.com/office/drawing/2014/main" val="917875284"/>
                    </a:ext>
                  </a:extLst>
                </a:gridCol>
              </a:tblGrid>
              <a:tr h="495684"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S2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S3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S4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S5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Dist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487725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P1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471089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P2</a:t>
                      </a:r>
                      <a:endParaRPr lang="en-IN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655314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P3</a:t>
                      </a:r>
                      <a:endParaRPr lang="en-IN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17169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P4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91263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P5</a:t>
                      </a:r>
                      <a:endParaRPr lang="en-IN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37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85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9C4A1E0-B30B-4F81-873C-F7771033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2884BC28-8C65-4886-B01A-667342EB7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C820FD-F8C0-4426-A38A-5B80A2E5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1DAA296-54E3-4547-B36F-E8B35335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8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7F6BFB-D7E9-4692-849E-8E632DD2F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3" b="88060" l="2500" r="94464">
                        <a14:foregroundMark x1="2500" y1="38806" x2="2500" y2="38806"/>
                        <a14:foregroundMark x1="12143" y1="55224" x2="12143" y2="55224"/>
                        <a14:foregroundMark x1="16786" y1="38806" x2="16786" y2="38806"/>
                        <a14:foregroundMark x1="15179" y1="41791" x2="15179" y2="41791"/>
                        <a14:foregroundMark x1="21786" y1="38806" x2="21786" y2="38806"/>
                        <a14:foregroundMark x1="33214" y1="52239" x2="33214" y2="52239"/>
                        <a14:foregroundMark x1="36250" y1="43284" x2="36250" y2="43284"/>
                        <a14:foregroundMark x1="40536" y1="38806" x2="40536" y2="38806"/>
                        <a14:foregroundMark x1="45000" y1="37313" x2="45000" y2="37313"/>
                        <a14:foregroundMark x1="48571" y1="29851" x2="48571" y2="29851"/>
                        <a14:foregroundMark x1="49107" y1="56716" x2="49107" y2="56716"/>
                        <a14:foregroundMark x1="50893" y1="47761" x2="50893" y2="47761"/>
                        <a14:foregroundMark x1="56607" y1="50746" x2="56607" y2="50746"/>
                        <a14:foregroundMark x1="64464" y1="43284" x2="64464" y2="43284"/>
                        <a14:foregroundMark x1="68036" y1="25373" x2="68036" y2="25373"/>
                        <a14:foregroundMark x1="68036" y1="43284" x2="68036" y2="43284"/>
                        <a14:foregroundMark x1="70357" y1="38806" x2="70357" y2="38806"/>
                        <a14:foregroundMark x1="74107" y1="55224" x2="74107" y2="55224"/>
                        <a14:foregroundMark x1="77143" y1="50746" x2="77143" y2="50746"/>
                        <a14:foregroundMark x1="83214" y1="46269" x2="83214" y2="46269"/>
                        <a14:foregroundMark x1="86429" y1="41791" x2="86429" y2="41791"/>
                        <a14:foregroundMark x1="85893" y1="23881" x2="85893" y2="23881"/>
                        <a14:foregroundMark x1="87857" y1="43284" x2="87857" y2="43284"/>
                        <a14:foregroundMark x1="94464" y1="50746" x2="94464" y2="50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22" y="488967"/>
            <a:ext cx="3803345" cy="456401"/>
          </a:xfrm>
          <a:prstGeom prst="rect">
            <a:avLst/>
          </a:prstGeom>
        </p:spPr>
      </p:pic>
      <p:pic>
        <p:nvPicPr>
          <p:cNvPr id="22" name="Picture 21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6906A72-8F7F-4426-8B28-0F123AADC9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6" t="6772" r="25448" b="32823"/>
          <a:stretch/>
        </p:blipFill>
        <p:spPr>
          <a:xfrm>
            <a:off x="1017818" y="1127666"/>
            <a:ext cx="4276543" cy="2565777"/>
          </a:xfrm>
          <a:prstGeom prst="rect">
            <a:avLst/>
          </a:prstGeom>
        </p:spPr>
      </p:pic>
      <p:pic>
        <p:nvPicPr>
          <p:cNvPr id="15" name="Picture 14" descr="A screen shot of a dog&#10;&#10;Description automatically generated">
            <a:extLst>
              <a:ext uri="{FF2B5EF4-FFF2-40B4-BE49-F238E27FC236}">
                <a16:creationId xmlns:a16="http://schemas.microsoft.com/office/drawing/2014/main" id="{9F4A2E52-61C4-4E18-A4C2-871FE44AC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25" y="2584594"/>
            <a:ext cx="1174810" cy="1644735"/>
          </a:xfrm>
          <a:prstGeom prst="rect">
            <a:avLst/>
          </a:prstGeom>
        </p:spPr>
      </p:pic>
      <p:pic>
        <p:nvPicPr>
          <p:cNvPr id="17" name="Picture 16" descr="A person holding a microphone&#10;&#10;Description automatically generated">
            <a:extLst>
              <a:ext uri="{FF2B5EF4-FFF2-40B4-BE49-F238E27FC236}">
                <a16:creationId xmlns:a16="http://schemas.microsoft.com/office/drawing/2014/main" id="{736AA55B-B4C2-4A4B-A7A5-1FD471649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36" y="517542"/>
            <a:ext cx="1174810" cy="1651085"/>
          </a:xfrm>
          <a:prstGeom prst="rect">
            <a:avLst/>
          </a:prstGeom>
        </p:spPr>
      </p:pic>
      <p:pic>
        <p:nvPicPr>
          <p:cNvPr id="26" name="Picture 25" descr="A person holding a microphone&#10;&#10;Description automatically generated">
            <a:extLst>
              <a:ext uri="{FF2B5EF4-FFF2-40B4-BE49-F238E27FC236}">
                <a16:creationId xmlns:a16="http://schemas.microsoft.com/office/drawing/2014/main" id="{062BF3BE-281B-4855-88C5-47C974B41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50" y="2591155"/>
            <a:ext cx="1174810" cy="1676486"/>
          </a:xfrm>
          <a:prstGeom prst="rect">
            <a:avLst/>
          </a:prstGeom>
        </p:spPr>
      </p:pic>
      <p:pic>
        <p:nvPicPr>
          <p:cNvPr id="29" name="Picture 28" descr="A screen shot of a person&#10;&#10;Description automatically generated">
            <a:extLst>
              <a:ext uri="{FF2B5EF4-FFF2-40B4-BE49-F238E27FC236}">
                <a16:creationId xmlns:a16="http://schemas.microsoft.com/office/drawing/2014/main" id="{C3F8B536-2A27-4414-941D-D9125464F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36" y="4645296"/>
            <a:ext cx="1174810" cy="1644735"/>
          </a:xfrm>
          <a:prstGeom prst="rect">
            <a:avLst/>
          </a:prstGeom>
        </p:spPr>
      </p:pic>
      <p:pic>
        <p:nvPicPr>
          <p:cNvPr id="31" name="Picture 30" descr="A group of people on a beach&#10;&#10;Description automatically generated">
            <a:extLst>
              <a:ext uri="{FF2B5EF4-FFF2-40B4-BE49-F238E27FC236}">
                <a16:creationId xmlns:a16="http://schemas.microsoft.com/office/drawing/2014/main" id="{5A994E7A-3D0D-4F51-B7A5-C79FEBBFB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70" y="4645296"/>
            <a:ext cx="1174810" cy="16510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F6F50D-D957-41F5-ABFE-92A2F5C89F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825" y="498491"/>
            <a:ext cx="1174810" cy="1695539"/>
          </a:xfrm>
          <a:prstGeom prst="rect">
            <a:avLst/>
          </a:prstGeom>
        </p:spPr>
      </p:pic>
      <p:pic>
        <p:nvPicPr>
          <p:cNvPr id="34" name="Picture 33" descr="A picture containing sitting, monitor, screen, water&#10;&#10;Description automatically generated">
            <a:extLst>
              <a:ext uri="{FF2B5EF4-FFF2-40B4-BE49-F238E27FC236}">
                <a16:creationId xmlns:a16="http://schemas.microsoft.com/office/drawing/2014/main" id="{A6AE1B4F-792F-4951-A7C7-F039635E5C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86" y="2584594"/>
            <a:ext cx="1174810" cy="1644735"/>
          </a:xfrm>
          <a:prstGeom prst="rect">
            <a:avLst/>
          </a:prstGeom>
        </p:spPr>
      </p:pic>
      <p:pic>
        <p:nvPicPr>
          <p:cNvPr id="36" name="Picture 35" descr="A screen shot of a person&#10;&#10;Description automatically generated">
            <a:extLst>
              <a:ext uri="{FF2B5EF4-FFF2-40B4-BE49-F238E27FC236}">
                <a16:creationId xmlns:a16="http://schemas.microsoft.com/office/drawing/2014/main" id="{F77F95BF-3A90-4FC9-8CA6-858CD59BE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268" y="2584594"/>
            <a:ext cx="1174810" cy="1676486"/>
          </a:xfrm>
          <a:prstGeom prst="rect">
            <a:avLst/>
          </a:prstGeom>
        </p:spPr>
      </p:pic>
      <p:pic>
        <p:nvPicPr>
          <p:cNvPr id="37" name="Picture 36" descr="A person holding a microphone&#10;&#10;Description automatically generated">
            <a:extLst>
              <a:ext uri="{FF2B5EF4-FFF2-40B4-BE49-F238E27FC236}">
                <a16:creationId xmlns:a16="http://schemas.microsoft.com/office/drawing/2014/main" id="{BE375CBE-FDBF-446D-AF01-385A4C019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268" y="4645296"/>
            <a:ext cx="1174810" cy="1651085"/>
          </a:xfrm>
          <a:prstGeom prst="rect">
            <a:avLst/>
          </a:prstGeom>
        </p:spPr>
      </p:pic>
      <p:pic>
        <p:nvPicPr>
          <p:cNvPr id="39" name="Picture 3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5DCFD42-5163-4E07-9CC7-D4A457E11E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825" y="4632404"/>
            <a:ext cx="1174810" cy="16701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EC0D11-1CEC-479A-83A3-7ECE72AF5C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09" y="498491"/>
            <a:ext cx="1174810" cy="1670136"/>
          </a:xfrm>
          <a:prstGeom prst="rect">
            <a:avLst/>
          </a:prstGeom>
        </p:spPr>
      </p:pic>
      <p:pic>
        <p:nvPicPr>
          <p:cNvPr id="41" name="Picture 40" descr="A screen shot of a dog&#10;&#10;Description automatically generated">
            <a:extLst>
              <a:ext uri="{FF2B5EF4-FFF2-40B4-BE49-F238E27FC236}">
                <a16:creationId xmlns:a16="http://schemas.microsoft.com/office/drawing/2014/main" id="{1E0039F1-8DB3-4DF2-A159-051CB5AC1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403" y="511192"/>
            <a:ext cx="1174810" cy="165108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D51753-9E79-404A-95C8-BE860D6B5637}"/>
              </a:ext>
            </a:extLst>
          </p:cNvPr>
          <p:cNvCxnSpPr/>
          <p:nvPr/>
        </p:nvCxnSpPr>
        <p:spPr>
          <a:xfrm>
            <a:off x="1447800" y="3200400"/>
            <a:ext cx="2524125" cy="0"/>
          </a:xfrm>
          <a:prstGeom prst="line">
            <a:avLst/>
          </a:prstGeom>
          <a:ln w="19050">
            <a:solidFill>
              <a:srgbClr val="9BE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A1A9C0-12D6-4E5A-B9B2-31B6916C617F}"/>
              </a:ext>
            </a:extLst>
          </p:cNvPr>
          <p:cNvCxnSpPr/>
          <p:nvPr/>
        </p:nvCxnSpPr>
        <p:spPr>
          <a:xfrm>
            <a:off x="1447800" y="3429000"/>
            <a:ext cx="2524125" cy="0"/>
          </a:xfrm>
          <a:prstGeom prst="line">
            <a:avLst/>
          </a:prstGeom>
          <a:ln w="19050">
            <a:solidFill>
              <a:srgbClr val="9BE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86E6B3-E599-42CF-AA6D-216A96D4EC93}"/>
              </a:ext>
            </a:extLst>
          </p:cNvPr>
          <p:cNvCxnSpPr/>
          <p:nvPr/>
        </p:nvCxnSpPr>
        <p:spPr>
          <a:xfrm>
            <a:off x="1447800" y="3693443"/>
            <a:ext cx="2524125" cy="0"/>
          </a:xfrm>
          <a:prstGeom prst="line">
            <a:avLst/>
          </a:prstGeom>
          <a:ln w="19050">
            <a:solidFill>
              <a:srgbClr val="9BE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DA89B3-2AE1-407F-8F06-7DF1C460BB3F}"/>
              </a:ext>
            </a:extLst>
          </p:cNvPr>
          <p:cNvSpPr txBox="1"/>
          <p:nvPr/>
        </p:nvSpPr>
        <p:spPr>
          <a:xfrm>
            <a:off x="1419379" y="4935959"/>
            <a:ext cx="34734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The songs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that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occur most frequently as neighbours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are the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final recommendations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for the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target playlist</a:t>
            </a:r>
            <a:endParaRPr lang="en-IN" sz="2200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DA8199-B222-4B11-B767-C88B474A058E}"/>
              </a:ext>
            </a:extLst>
          </p:cNvPr>
          <p:cNvSpPr txBox="1"/>
          <p:nvPr/>
        </p:nvSpPr>
        <p:spPr>
          <a:xfrm>
            <a:off x="1414069" y="4926304"/>
            <a:ext cx="34734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For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each song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in the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target playlist, K-nearest songs 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are </a:t>
            </a:r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found using Euclidean distance</a:t>
            </a:r>
            <a:endParaRPr lang="en-IN" sz="2200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7E2E9B-EC8D-4737-A316-79E269701D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091" b="89773" l="4571" r="95143">
                        <a14:foregroundMark x1="14286" y1="50000" x2="14286" y2="50000"/>
                        <a14:foregroundMark x1="19714" y1="48864" x2="19714" y2="48864"/>
                        <a14:foregroundMark x1="4857" y1="36364" x2="4857" y2="36364"/>
                        <a14:foregroundMark x1="31429" y1="55682" x2="31429" y2="55682"/>
                        <a14:foregroundMark x1="40857" y1="50000" x2="40857" y2="50000"/>
                        <a14:foregroundMark x1="51143" y1="48864" x2="51143" y2="48864"/>
                        <a14:foregroundMark x1="57143" y1="46591" x2="57143" y2="46591"/>
                        <a14:foregroundMark x1="64286" y1="42045" x2="64286" y2="42045"/>
                        <a14:foregroundMark x1="70286" y1="48864" x2="70286" y2="48864"/>
                        <a14:foregroundMark x1="80571" y1="43182" x2="80571" y2="43182"/>
                        <a14:foregroundMark x1="95143" y1="59091" x2="95143" y2="5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40" y="87723"/>
            <a:ext cx="1882433" cy="473298"/>
          </a:xfrm>
          <a:prstGeom prst="rect">
            <a:avLst/>
          </a:prstGeom>
        </p:spPr>
      </p:pic>
      <p:graphicFrame>
        <p:nvGraphicFramePr>
          <p:cNvPr id="33" name="Table 23">
            <a:extLst>
              <a:ext uri="{FF2B5EF4-FFF2-40B4-BE49-F238E27FC236}">
                <a16:creationId xmlns:a16="http://schemas.microsoft.com/office/drawing/2014/main" id="{E9AEFEA3-7974-4580-9FB8-45ECC0ABF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461390"/>
              </p:ext>
            </p:extLst>
          </p:nvPr>
        </p:nvGraphicFramePr>
        <p:xfrm>
          <a:off x="7284116" y="1916735"/>
          <a:ext cx="3269797" cy="29741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51557">
                  <a:extLst>
                    <a:ext uri="{9D8B030D-6E8A-4147-A177-3AD203B41FA5}">
                      <a16:colId xmlns:a16="http://schemas.microsoft.com/office/drawing/2014/main" val="1311969725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2570418973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2502063281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459025649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4006125543"/>
                    </a:ext>
                  </a:extLst>
                </a:gridCol>
                <a:gridCol w="451557">
                  <a:extLst>
                    <a:ext uri="{9D8B030D-6E8A-4147-A177-3AD203B41FA5}">
                      <a16:colId xmlns:a16="http://schemas.microsoft.com/office/drawing/2014/main" val="3994349134"/>
                    </a:ext>
                  </a:extLst>
                </a:gridCol>
                <a:gridCol w="560455">
                  <a:extLst>
                    <a:ext uri="{9D8B030D-6E8A-4147-A177-3AD203B41FA5}">
                      <a16:colId xmlns:a16="http://schemas.microsoft.com/office/drawing/2014/main" val="917875284"/>
                    </a:ext>
                  </a:extLst>
                </a:gridCol>
              </a:tblGrid>
              <a:tr h="495684"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Dist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487725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471089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655314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D6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17169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1.73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91263"/>
                  </a:ext>
                </a:extLst>
              </a:tr>
              <a:tr h="495684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1.41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37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04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00052 0.2861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430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2.59259E-6 L -0.00156 0.2856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428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1.25E-6 0.2861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0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-0.00078 0.2856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28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337C590-1237-4D13-9DC0-4913B11C2063}"/>
              </a:ext>
            </a:extLst>
          </p:cNvPr>
          <p:cNvGrpSpPr/>
          <p:nvPr/>
        </p:nvGrpSpPr>
        <p:grpSpPr>
          <a:xfrm>
            <a:off x="-721360" y="-447040"/>
            <a:ext cx="13462000" cy="8422640"/>
            <a:chOff x="-721360" y="-447040"/>
            <a:chExt cx="13462000" cy="84226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440706-82B9-4E40-A8D3-B2179CB234D5}"/>
                </a:ext>
              </a:extLst>
            </p:cNvPr>
            <p:cNvGrpSpPr/>
            <p:nvPr/>
          </p:nvGrpSpPr>
          <p:grpSpPr>
            <a:xfrm>
              <a:off x="-721360" y="-447040"/>
              <a:ext cx="13462000" cy="8422640"/>
              <a:chOff x="-142240" y="0"/>
              <a:chExt cx="12359640" cy="69392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3458E8-3396-4D98-A494-C272A5E3F23D}"/>
                  </a:ext>
                </a:extLst>
              </p:cNvPr>
              <p:cNvGrpSpPr/>
              <p:nvPr/>
            </p:nvGrpSpPr>
            <p:grpSpPr>
              <a:xfrm>
                <a:off x="-142240" y="0"/>
                <a:ext cx="12359640" cy="6939280"/>
                <a:chOff x="-53076" y="0"/>
                <a:chExt cx="12245076" cy="6847840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6F4778E-EA4F-48D4-81BE-0D634727904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1615440"/>
                </a:xfrm>
                <a:prstGeom prst="rect">
                  <a:avLst/>
                </a:prstGeom>
                <a:solidFill>
                  <a:srgbClr val="040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7" name="Picture 6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4C9887FC-357C-4ED9-AA70-FD75142D7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134" b="24849"/>
                <a:stretch/>
              </p:blipFill>
              <p:spPr>
                <a:xfrm>
                  <a:off x="-53076" y="1452880"/>
                  <a:ext cx="4135120" cy="5394960"/>
                </a:xfrm>
                <a:prstGeom prst="rect">
                  <a:avLst/>
                </a:prstGeom>
              </p:spPr>
            </p:pic>
            <p:pic>
              <p:nvPicPr>
                <p:cNvPr id="5" name="Picture 4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18F5D375-BD60-4AFE-9E58-F63ABE78F4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212" b="22406"/>
                <a:stretch/>
              </p:blipFill>
              <p:spPr>
                <a:xfrm>
                  <a:off x="4082044" y="1452880"/>
                  <a:ext cx="4076436" cy="5394960"/>
                </a:xfrm>
                <a:prstGeom prst="rect">
                  <a:avLst/>
                </a:prstGeom>
              </p:spPr>
            </p:pic>
            <p:pic>
              <p:nvPicPr>
                <p:cNvPr id="3" name="Picture 2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851BB349-A04F-4E15-AF61-B4B945FC9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992" b="20679"/>
                <a:stretch/>
              </p:blipFill>
              <p:spPr>
                <a:xfrm>
                  <a:off x="8158480" y="1452880"/>
                  <a:ext cx="4033520" cy="5394960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1E9FC7E-C850-4BB8-8842-601DDBB5DD27}"/>
                  </a:ext>
                </a:extLst>
              </p:cNvPr>
              <p:cNvSpPr/>
              <p:nvPr/>
            </p:nvSpPr>
            <p:spPr>
              <a:xfrm>
                <a:off x="223520" y="4095104"/>
                <a:ext cx="11836400" cy="28441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4CE363-E9F0-4FF6-9936-8BE14D4A3820}"/>
                </a:ext>
              </a:extLst>
            </p:cNvPr>
            <p:cNvSpPr/>
            <p:nvPr/>
          </p:nvSpPr>
          <p:spPr>
            <a:xfrm>
              <a:off x="1184392" y="4516627"/>
              <a:ext cx="1431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Arial Nova" panose="020B0604020202020204" pitchFamily="34" charset="0"/>
                </a:rPr>
                <a:t>Danceability</a:t>
              </a:r>
              <a:endParaRPr lang="en-IN" dirty="0">
                <a:solidFill>
                  <a:schemeClr val="bg1">
                    <a:lumMod val="85000"/>
                  </a:schemeClr>
                </a:solidFill>
                <a:latin typeface="Arial Nova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065FAE-B6F0-4D79-BA6A-5417405782CF}"/>
                </a:ext>
              </a:extLst>
            </p:cNvPr>
            <p:cNvSpPr/>
            <p:nvPr/>
          </p:nvSpPr>
          <p:spPr>
            <a:xfrm>
              <a:off x="1414232" y="5129659"/>
              <a:ext cx="9004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Arial Nova" panose="020B0604020202020204" pitchFamily="34" charset="0"/>
                </a:rPr>
                <a:t>Energy</a:t>
              </a:r>
              <a:endParaRPr lang="en-IN" dirty="0">
                <a:solidFill>
                  <a:schemeClr val="bg1">
                    <a:lumMod val="85000"/>
                  </a:schemeClr>
                </a:solidFill>
                <a:latin typeface="Arial Nova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E0B1E57-23ED-4A11-B48F-5690F3221758}"/>
                </a:ext>
              </a:extLst>
            </p:cNvPr>
            <p:cNvSpPr/>
            <p:nvPr/>
          </p:nvSpPr>
          <p:spPr>
            <a:xfrm>
              <a:off x="1328100" y="5769298"/>
              <a:ext cx="10773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Arial Nova" panose="020B0604020202020204" pitchFamily="34" charset="0"/>
                </a:rPr>
                <a:t>Liveness</a:t>
              </a:r>
              <a:endParaRPr lang="en-IN" dirty="0">
                <a:solidFill>
                  <a:schemeClr val="bg1">
                    <a:lumMod val="85000"/>
                  </a:schemeClr>
                </a:solidFill>
                <a:latin typeface="Arial Nova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7B0AAC-C158-46F2-B2C1-64FD3F3DFC61}"/>
                </a:ext>
              </a:extLst>
            </p:cNvPr>
            <p:cNvSpPr/>
            <p:nvPr/>
          </p:nvSpPr>
          <p:spPr>
            <a:xfrm>
              <a:off x="5329734" y="4496259"/>
              <a:ext cx="15385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Arial Nova" panose="020B0604020202020204" pitchFamily="34" charset="0"/>
                </a:rPr>
                <a:t>Acousticness</a:t>
              </a:r>
              <a:endParaRPr lang="en-IN" dirty="0">
                <a:solidFill>
                  <a:schemeClr val="bg1">
                    <a:lumMod val="85000"/>
                  </a:schemeClr>
                </a:solidFill>
                <a:latin typeface="Arial Nova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FC1484-C33D-44FC-9834-2F8D1CA0DD32}"/>
                </a:ext>
              </a:extLst>
            </p:cNvPr>
            <p:cNvSpPr/>
            <p:nvPr/>
          </p:nvSpPr>
          <p:spPr>
            <a:xfrm>
              <a:off x="5593541" y="5146298"/>
              <a:ext cx="9941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Arial Nova" panose="020B0604020202020204" pitchFamily="34" charset="0"/>
                </a:rPr>
                <a:t>Valence</a:t>
              </a:r>
              <a:endParaRPr lang="en-IN" dirty="0">
                <a:solidFill>
                  <a:schemeClr val="bg1">
                    <a:lumMod val="85000"/>
                  </a:schemeClr>
                </a:solidFill>
                <a:latin typeface="Arial Nova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5BB7100-82C7-4EEB-9B58-1109B593C34B}"/>
                </a:ext>
              </a:extLst>
            </p:cNvPr>
            <p:cNvSpPr/>
            <p:nvPr/>
          </p:nvSpPr>
          <p:spPr>
            <a:xfrm>
              <a:off x="5122723" y="5789621"/>
              <a:ext cx="19239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Arial Nova" panose="020B0604020202020204" pitchFamily="34" charset="0"/>
                </a:rPr>
                <a:t>Instrumentalness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Arial Nova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85D12F9-2442-469C-AE50-ADD6E680898B}"/>
                </a:ext>
              </a:extLst>
            </p:cNvPr>
            <p:cNvSpPr/>
            <p:nvPr/>
          </p:nvSpPr>
          <p:spPr>
            <a:xfrm>
              <a:off x="9778030" y="4473528"/>
              <a:ext cx="149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Arial Nova" panose="020B0604020202020204" pitchFamily="34" charset="0"/>
                </a:rPr>
                <a:t>Speechiness</a:t>
              </a:r>
              <a:endParaRPr lang="en-IN" dirty="0">
                <a:solidFill>
                  <a:schemeClr val="bg1">
                    <a:lumMod val="85000"/>
                  </a:schemeClr>
                </a:solidFill>
                <a:latin typeface="Arial Nova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196002-1E7B-40E1-8CFD-3CF390CEB2CF}"/>
                </a:ext>
              </a:extLst>
            </p:cNvPr>
            <p:cNvSpPr/>
            <p:nvPr/>
          </p:nvSpPr>
          <p:spPr>
            <a:xfrm>
              <a:off x="9895110" y="5140283"/>
              <a:ext cx="11741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Arial Nova" panose="020B0604020202020204" pitchFamily="34" charset="0"/>
                </a:rPr>
                <a:t>Loudness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Arial Nova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69261D-CE88-49FB-9F8B-E8D6C10BC118}"/>
                </a:ext>
              </a:extLst>
            </p:cNvPr>
            <p:cNvSpPr/>
            <p:nvPr/>
          </p:nvSpPr>
          <p:spPr>
            <a:xfrm>
              <a:off x="10026282" y="5788348"/>
              <a:ext cx="875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Arial Nova" panose="020B0604020202020204" pitchFamily="34" charset="0"/>
                </a:rPr>
                <a:t>Tempo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Arial Nova" panose="020B0604020202020204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018AD9-87BB-451C-B1DF-49B058A83CA1}"/>
                </a:ext>
              </a:extLst>
            </p:cNvPr>
            <p:cNvCxnSpPr/>
            <p:nvPr/>
          </p:nvCxnSpPr>
          <p:spPr>
            <a:xfrm>
              <a:off x="4051888" y="1462120"/>
              <a:ext cx="0" cy="451089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4B5CB8B-C686-427D-952F-4CC04DE537B5}"/>
                </a:ext>
              </a:extLst>
            </p:cNvPr>
            <p:cNvCxnSpPr/>
            <p:nvPr/>
          </p:nvCxnSpPr>
          <p:spPr>
            <a:xfrm>
              <a:off x="8146143" y="1472280"/>
              <a:ext cx="0" cy="451089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908804AE-EA89-4E09-BA16-6B4FE6BA5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0120089"/>
                  </p:ext>
                </p:extLst>
              </p:nvPr>
            </p:nvGraphicFramePr>
            <p:xfrm>
              <a:off x="3697494" y="333930"/>
              <a:ext cx="4851148" cy="621265"/>
            </p:xfrm>
            <a:graphic>
              <a:graphicData uri="http://schemas.microsoft.com/office/powerpoint/2016/slidezoom">
                <pslz:sldZm>
                  <pslz:sldZmObj sldId="277" cId="2630267571">
                    <pslz:zmPr id="{4123C42A-4FCA-4D90-AA74-1D4BDEAC97B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51148" cy="62126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908804AE-EA89-4E09-BA16-6B4FE6BA5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7494" y="333930"/>
                <a:ext cx="4851148" cy="62126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38F29CC-2D32-467A-87CF-C8C64C5A3670}"/>
              </a:ext>
            </a:extLst>
          </p:cNvPr>
          <p:cNvGrpSpPr/>
          <p:nvPr/>
        </p:nvGrpSpPr>
        <p:grpSpPr>
          <a:xfrm>
            <a:off x="569930" y="1057276"/>
            <a:ext cx="11222019" cy="3459351"/>
            <a:chOff x="569930" y="1057276"/>
            <a:chExt cx="11222019" cy="3459351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C6B9401-70B0-4E5A-A2DA-04D61D3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14" t="12904" r="31321" b="55139"/>
            <a:stretch/>
          </p:blipFill>
          <p:spPr>
            <a:xfrm>
              <a:off x="5207330" y="1246896"/>
              <a:ext cx="1784554" cy="312253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0DE5CB-A9B0-4ED0-956C-AB70E8E1968D}"/>
                </a:ext>
              </a:extLst>
            </p:cNvPr>
            <p:cNvGrpSpPr/>
            <p:nvPr/>
          </p:nvGrpSpPr>
          <p:grpSpPr>
            <a:xfrm>
              <a:off x="569930" y="1057276"/>
              <a:ext cx="2255185" cy="3164992"/>
              <a:chOff x="569930" y="1057276"/>
              <a:chExt cx="2255185" cy="316499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BC7758-872D-4E45-A5F6-D7BEC10F1B1B}"/>
                  </a:ext>
                </a:extLst>
              </p:cNvPr>
              <p:cNvSpPr/>
              <p:nvPr/>
            </p:nvSpPr>
            <p:spPr>
              <a:xfrm>
                <a:off x="569930" y="1057276"/>
                <a:ext cx="2255185" cy="3160214"/>
              </a:xfrm>
              <a:prstGeom prst="rect">
                <a:avLst/>
              </a:prstGeom>
              <a:solidFill>
                <a:srgbClr val="040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5" name="Picture 14" descr="A screen shot of a smart phone&#10;&#10;Description automatically generated">
                <a:extLst>
                  <a:ext uri="{FF2B5EF4-FFF2-40B4-BE49-F238E27FC236}">
                    <a16:creationId xmlns:a16="http://schemas.microsoft.com/office/drawing/2014/main" id="{1CC2B073-F760-49DF-A298-94749A082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81" t="13352" r="31471" b="55879"/>
              <a:stretch/>
            </p:blipFill>
            <p:spPr>
              <a:xfrm>
                <a:off x="1091075" y="1265818"/>
                <a:ext cx="1687891" cy="295645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2E1082-A299-47CE-A8D6-79E8118BF5C0}"/>
                </a:ext>
              </a:extLst>
            </p:cNvPr>
            <p:cNvGrpSpPr/>
            <p:nvPr/>
          </p:nvGrpSpPr>
          <p:grpSpPr>
            <a:xfrm>
              <a:off x="9114324" y="1186257"/>
              <a:ext cx="2677625" cy="3330370"/>
              <a:chOff x="9114324" y="1186257"/>
              <a:chExt cx="2677625" cy="333037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8B4A87-2931-4B6A-BDA5-7FD0FA491209}"/>
                  </a:ext>
                </a:extLst>
              </p:cNvPr>
              <p:cNvSpPr/>
              <p:nvPr/>
            </p:nvSpPr>
            <p:spPr>
              <a:xfrm>
                <a:off x="9114324" y="3592702"/>
                <a:ext cx="2677625" cy="923925"/>
              </a:xfrm>
              <a:prstGeom prst="rect">
                <a:avLst/>
              </a:prstGeom>
              <a:solidFill>
                <a:srgbClr val="040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3" name="Picture 1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665591B-5443-41B6-B7F1-AD00EB081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99" t="13010" r="31923" b="56017"/>
              <a:stretch/>
            </p:blipFill>
            <p:spPr>
              <a:xfrm>
                <a:off x="9698411" y="1186257"/>
                <a:ext cx="1693859" cy="31225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7730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BFBF-EA96-4CF8-9622-7F46B5AC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66" y="423833"/>
            <a:ext cx="6316284" cy="1325563"/>
          </a:xfrm>
        </p:spPr>
        <p:txBody>
          <a:bodyPr/>
          <a:lstStyle/>
          <a:p>
            <a:r>
              <a:rPr lang="en-US" b="1">
                <a:solidFill>
                  <a:srgbClr val="9BEFE7"/>
                </a:solidFill>
                <a:latin typeface="Gill Sans MT" panose="020B0502020104020203" pitchFamily="34" charset="0"/>
              </a:rPr>
              <a:t>Content Based </a:t>
            </a:r>
            <a:br>
              <a:rPr lang="en-US" b="1" dirty="0">
                <a:solidFill>
                  <a:srgbClr val="9BEFE7"/>
                </a:solidFill>
                <a:latin typeface="Gill Sans MT" panose="020B0502020104020203" pitchFamily="34" charset="0"/>
              </a:rPr>
            </a:br>
            <a:r>
              <a:rPr lang="en-US" b="1" dirty="0">
                <a:solidFill>
                  <a:srgbClr val="9BEFE7"/>
                </a:solidFill>
                <a:latin typeface="Gill Sans MT" panose="020B0502020104020203" pitchFamily="34" charset="0"/>
              </a:rPr>
              <a:t>Filtering</a:t>
            </a:r>
            <a:endParaRPr lang="en-IN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DD244-3836-4E1F-8273-CF7A89232F41}"/>
              </a:ext>
            </a:extLst>
          </p:cNvPr>
          <p:cNvSpPr txBox="1"/>
          <p:nvPr/>
        </p:nvSpPr>
        <p:spPr>
          <a:xfrm>
            <a:off x="8102613" y="3141531"/>
            <a:ext cx="3627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solidFill>
                  <a:srgbClr val="9BEFE7"/>
                </a:solidFill>
                <a:latin typeface="Gill Sans MT" panose="020B0502020104020203" pitchFamily="34" charset="0"/>
              </a:rPr>
              <a:t>Cosine similarity based on features </a:t>
            </a:r>
            <a:r>
              <a:rPr lang="en-IN" sz="2000" dirty="0">
                <a:solidFill>
                  <a:srgbClr val="9BEFE7"/>
                </a:solidFill>
                <a:latin typeface="Gill Sans MT" panose="020B0502020104020203" pitchFamily="34" charset="0"/>
              </a:rPr>
              <a:t>of </a:t>
            </a:r>
            <a:r>
              <a:rPr lang="en-IN" sz="2000">
                <a:solidFill>
                  <a:srgbClr val="9BEFE7"/>
                </a:solidFill>
                <a:latin typeface="Gill Sans MT" panose="020B0502020104020203" pitchFamily="34" charset="0"/>
              </a:rPr>
              <a:t>the songs is used </a:t>
            </a:r>
            <a:r>
              <a:rPr lang="en-IN" sz="2000" dirty="0">
                <a:solidFill>
                  <a:srgbClr val="9BEFE7"/>
                </a:solidFill>
                <a:latin typeface="Gill Sans MT" panose="020B0502020104020203" pitchFamily="34" charset="0"/>
              </a:rPr>
              <a:t>to </a:t>
            </a:r>
            <a:r>
              <a:rPr lang="en-IN" sz="2000">
                <a:solidFill>
                  <a:srgbClr val="9BEFE7"/>
                </a:solidFill>
                <a:latin typeface="Gill Sans MT" panose="020B0502020104020203" pitchFamily="34" charset="0"/>
              </a:rPr>
              <a:t>find similar songs</a:t>
            </a:r>
            <a:endParaRPr lang="en-IN" sz="2000" dirty="0">
              <a:solidFill>
                <a:srgbClr val="9BEFE7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C3293-2B30-4F61-8B43-AE2367FB6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8942" r="37894" b="33166"/>
          <a:stretch/>
        </p:blipFill>
        <p:spPr>
          <a:xfrm>
            <a:off x="461706" y="2512078"/>
            <a:ext cx="5202109" cy="3572573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BF79B-EFEE-4441-92E8-7D561BCF1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6" b="9695"/>
          <a:stretch/>
        </p:blipFill>
        <p:spPr>
          <a:xfrm>
            <a:off x="7193705" y="4850445"/>
            <a:ext cx="5202109" cy="910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287A81-FC82-4DED-A3A3-D3E578F28838}"/>
              </a:ext>
            </a:extLst>
          </p:cNvPr>
          <p:cNvCxnSpPr>
            <a:cxnSpLocks/>
          </p:cNvCxnSpPr>
          <p:nvPr/>
        </p:nvCxnSpPr>
        <p:spPr>
          <a:xfrm flipV="1">
            <a:off x="5802695" y="2612955"/>
            <a:ext cx="1255330" cy="8400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570B6-B766-4155-AF82-241278E42E99}"/>
              </a:ext>
            </a:extLst>
          </p:cNvPr>
          <p:cNvCxnSpPr>
            <a:cxnSpLocks/>
          </p:cNvCxnSpPr>
          <p:nvPr/>
        </p:nvCxnSpPr>
        <p:spPr>
          <a:xfrm flipH="1" flipV="1">
            <a:off x="5868891" y="4038600"/>
            <a:ext cx="1189134" cy="742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2135DA-9D20-40A1-A68E-9BEE6AFBF08E}"/>
              </a:ext>
            </a:extLst>
          </p:cNvPr>
          <p:cNvCxnSpPr>
            <a:cxnSpLocks/>
          </p:cNvCxnSpPr>
          <p:nvPr/>
        </p:nvCxnSpPr>
        <p:spPr>
          <a:xfrm>
            <a:off x="7686675" y="3061562"/>
            <a:ext cx="0" cy="126537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ED51F0DD-C3C3-4678-A62F-7D90C17306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0494216"/>
                  </p:ext>
                </p:extLst>
              </p:nvPr>
            </p:nvGraphicFramePr>
            <p:xfrm>
              <a:off x="7193705" y="1171887"/>
              <a:ext cx="4998295" cy="1543050"/>
            </p:xfrm>
            <a:graphic>
              <a:graphicData uri="http://schemas.microsoft.com/office/powerpoint/2016/slidezoom">
                <pslz:sldZm>
                  <pslz:sldZmObj sldId="287" cId="866023055">
                    <pslz:zmPr id="{1121094B-01F4-4895-A8A5-E818675E789F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98295" cy="15430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ED51F0DD-C3C3-4678-A62F-7D90C1730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3705" y="1171887"/>
                <a:ext cx="4998295" cy="15430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026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41F10D-641B-4530-849D-D92F84486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91175"/>
              </p:ext>
            </p:extLst>
          </p:nvPr>
        </p:nvGraphicFramePr>
        <p:xfrm>
          <a:off x="3100388" y="4748530"/>
          <a:ext cx="8639174" cy="1514475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552576">
                  <a:extLst>
                    <a:ext uri="{9D8B030D-6E8A-4147-A177-3AD203B41FA5}">
                      <a16:colId xmlns:a16="http://schemas.microsoft.com/office/drawing/2014/main" val="1886350569"/>
                    </a:ext>
                  </a:extLst>
                </a:gridCol>
                <a:gridCol w="1364924">
                  <a:extLst>
                    <a:ext uri="{9D8B030D-6E8A-4147-A177-3AD203B41FA5}">
                      <a16:colId xmlns:a16="http://schemas.microsoft.com/office/drawing/2014/main" val="2429892048"/>
                    </a:ext>
                  </a:extLst>
                </a:gridCol>
                <a:gridCol w="1044744">
                  <a:extLst>
                    <a:ext uri="{9D8B030D-6E8A-4147-A177-3AD203B41FA5}">
                      <a16:colId xmlns:a16="http://schemas.microsoft.com/office/drawing/2014/main" val="2323106938"/>
                    </a:ext>
                  </a:extLst>
                </a:gridCol>
                <a:gridCol w="917811">
                  <a:extLst>
                    <a:ext uri="{9D8B030D-6E8A-4147-A177-3AD203B41FA5}">
                      <a16:colId xmlns:a16="http://schemas.microsoft.com/office/drawing/2014/main" val="2189136948"/>
                    </a:ext>
                  </a:extLst>
                </a:gridCol>
                <a:gridCol w="898283">
                  <a:extLst>
                    <a:ext uri="{9D8B030D-6E8A-4147-A177-3AD203B41FA5}">
                      <a16:colId xmlns:a16="http://schemas.microsoft.com/office/drawing/2014/main" val="1707927828"/>
                    </a:ext>
                  </a:extLst>
                </a:gridCol>
                <a:gridCol w="917811">
                  <a:extLst>
                    <a:ext uri="{9D8B030D-6E8A-4147-A177-3AD203B41FA5}">
                      <a16:colId xmlns:a16="http://schemas.microsoft.com/office/drawing/2014/main" val="2825807360"/>
                    </a:ext>
                  </a:extLst>
                </a:gridCol>
                <a:gridCol w="1064270">
                  <a:extLst>
                    <a:ext uri="{9D8B030D-6E8A-4147-A177-3AD203B41FA5}">
                      <a16:colId xmlns:a16="http://schemas.microsoft.com/office/drawing/2014/main" val="1065699884"/>
                    </a:ext>
                  </a:extLst>
                </a:gridCol>
                <a:gridCol w="878755">
                  <a:extLst>
                    <a:ext uri="{9D8B030D-6E8A-4147-A177-3AD203B41FA5}">
                      <a16:colId xmlns:a16="http://schemas.microsoft.com/office/drawing/2014/main" val="3146642334"/>
                    </a:ext>
                  </a:extLst>
                </a:gridCol>
              </a:tblGrid>
              <a:tr h="572379"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Follow Your Fire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Angel Eyes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SUGAR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Roses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Lovely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 err="1">
                          <a:effectLst/>
                        </a:rPr>
                        <a:t>Nevermind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Ghosts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88100"/>
                  </a:ext>
                </a:extLst>
              </a:tr>
              <a:tr h="3085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All I Want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0.248941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0.378643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0.581422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0.155726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0.228722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0.114909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0.587568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8284478"/>
                  </a:ext>
                </a:extLst>
              </a:tr>
              <a:tr h="3085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New Light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0.725421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0.826511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0.891056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D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0.765036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0.418198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0.556988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0.829941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7385183"/>
                  </a:ext>
                </a:extLst>
              </a:tr>
              <a:tr h="32503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XXX.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0.692981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</a:rPr>
                        <a:t>0.871031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D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0.820433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0.614243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0.313207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0.568513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0.768359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471654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963876-D2CC-4B9A-A4BC-74FAA2C5E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665020"/>
              </p:ext>
            </p:extLst>
          </p:nvPr>
        </p:nvGraphicFramePr>
        <p:xfrm>
          <a:off x="452438" y="466724"/>
          <a:ext cx="11287124" cy="3495679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618531">
                  <a:extLst>
                    <a:ext uri="{9D8B030D-6E8A-4147-A177-3AD203B41FA5}">
                      <a16:colId xmlns:a16="http://schemas.microsoft.com/office/drawing/2014/main" val="3997591425"/>
                    </a:ext>
                  </a:extLst>
                </a:gridCol>
                <a:gridCol w="1291985">
                  <a:extLst>
                    <a:ext uri="{9D8B030D-6E8A-4147-A177-3AD203B41FA5}">
                      <a16:colId xmlns:a16="http://schemas.microsoft.com/office/drawing/2014/main" val="3123612700"/>
                    </a:ext>
                  </a:extLst>
                </a:gridCol>
                <a:gridCol w="1263590">
                  <a:extLst>
                    <a:ext uri="{9D8B030D-6E8A-4147-A177-3AD203B41FA5}">
                      <a16:colId xmlns:a16="http://schemas.microsoft.com/office/drawing/2014/main" val="3030800444"/>
                    </a:ext>
                  </a:extLst>
                </a:gridCol>
                <a:gridCol w="724080">
                  <a:extLst>
                    <a:ext uri="{9D8B030D-6E8A-4147-A177-3AD203B41FA5}">
                      <a16:colId xmlns:a16="http://schemas.microsoft.com/office/drawing/2014/main" val="3288638480"/>
                    </a:ext>
                  </a:extLst>
                </a:gridCol>
                <a:gridCol w="1746310">
                  <a:extLst>
                    <a:ext uri="{9D8B030D-6E8A-4147-A177-3AD203B41FA5}">
                      <a16:colId xmlns:a16="http://schemas.microsoft.com/office/drawing/2014/main" val="3351683382"/>
                    </a:ext>
                  </a:extLst>
                </a:gridCol>
                <a:gridCol w="880254">
                  <a:extLst>
                    <a:ext uri="{9D8B030D-6E8A-4147-A177-3AD203B41FA5}">
                      <a16:colId xmlns:a16="http://schemas.microsoft.com/office/drawing/2014/main" val="3477506536"/>
                    </a:ext>
                  </a:extLst>
                </a:gridCol>
                <a:gridCol w="965439">
                  <a:extLst>
                    <a:ext uri="{9D8B030D-6E8A-4147-A177-3AD203B41FA5}">
                      <a16:colId xmlns:a16="http://schemas.microsoft.com/office/drawing/2014/main" val="1784757120"/>
                    </a:ext>
                  </a:extLst>
                </a:gridCol>
                <a:gridCol w="1235195">
                  <a:extLst>
                    <a:ext uri="{9D8B030D-6E8A-4147-A177-3AD203B41FA5}">
                      <a16:colId xmlns:a16="http://schemas.microsoft.com/office/drawing/2014/main" val="1418829567"/>
                    </a:ext>
                  </a:extLst>
                </a:gridCol>
                <a:gridCol w="738277">
                  <a:extLst>
                    <a:ext uri="{9D8B030D-6E8A-4147-A177-3AD203B41FA5}">
                      <a16:colId xmlns:a16="http://schemas.microsoft.com/office/drawing/2014/main" val="1985778803"/>
                    </a:ext>
                  </a:extLst>
                </a:gridCol>
                <a:gridCol w="823463">
                  <a:extLst>
                    <a:ext uri="{9D8B030D-6E8A-4147-A177-3AD203B41FA5}">
                      <a16:colId xmlns:a16="http://schemas.microsoft.com/office/drawing/2014/main" val="1277426980"/>
                    </a:ext>
                  </a:extLst>
                </a:gridCol>
              </a:tblGrid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Song\Features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Acousticness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Danceability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Energy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Instrumentalness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Liveness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Loudness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Speechiness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Tempo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Valence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1673068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All I Want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0.172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0.209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0.412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0.150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0.084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-9.733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0.044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86.260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0.162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7740459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New Light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0.325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0.828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0.689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0.038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0.081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-7.878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123.931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0.853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8661324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XXX.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0.138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0.568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0.619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-6.899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0.414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170.115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0.293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0679445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Follow Your Fire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0.453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0.61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0.175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-6.583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0.067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176.079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0.440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2320732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Angel Eyes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0.528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0.593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0.721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0.105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-6.074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170.093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0.348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6069576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SUGAR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0.449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0.453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0.538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0.190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-8.212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0.064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122.973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0.516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8270545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Roses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0.342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0.782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-6.473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0.061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102.001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0.281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959984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Lovely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0.934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0.351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0.296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0.000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0.095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-10.109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115.284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5679894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 err="1">
                          <a:effectLst/>
                        </a:rPr>
                        <a:t>Nevermind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0.159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0.688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0.409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-8.339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0.201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99.977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0.079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497414"/>
                  </a:ext>
                </a:extLst>
              </a:tr>
              <a:tr h="31778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>
                          <a:effectLst/>
                        </a:rPr>
                        <a:t>Ghosts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0.685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0.572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0.355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0.004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0.169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-7.499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0.045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138.547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0.391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6225706"/>
                  </a:ext>
                </a:extLst>
              </a:tr>
            </a:tbl>
          </a:graphicData>
        </a:graphic>
      </p:graphicFrame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879C40F-BD21-40F8-A4F6-F682A11D2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43" t="878" r="-3237" b="-878"/>
          <a:stretch/>
        </p:blipFill>
        <p:spPr>
          <a:xfrm>
            <a:off x="433388" y="4658858"/>
            <a:ext cx="2699541" cy="1566901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8A7CC-D3AF-406F-A366-5378056E6A17}"/>
              </a:ext>
            </a:extLst>
          </p:cNvPr>
          <p:cNvSpPr txBox="1"/>
          <p:nvPr/>
        </p:nvSpPr>
        <p:spPr>
          <a:xfrm>
            <a:off x="-327012" y="4189871"/>
            <a:ext cx="3627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>
                <a:solidFill>
                  <a:srgbClr val="9BEFE7"/>
                </a:solidFill>
                <a:latin typeface="Gill Sans MT" panose="020B0502020104020203" pitchFamily="34" charset="0"/>
              </a:rPr>
              <a:t>Cosine similarity</a:t>
            </a:r>
            <a:r>
              <a:rPr lang="en-IN" sz="2200" dirty="0">
                <a:solidFill>
                  <a:srgbClr val="9BEFE7"/>
                </a:solidFill>
                <a:latin typeface="Gill Sans MT" panose="020B0502020104020203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6602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6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952370-1CC4-4292-9913-8A329E611E69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1188</Words>
  <Application>Microsoft Office PowerPoint</Application>
  <PresentationFormat>Widescreen</PresentationFormat>
  <Paragraphs>749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Arial Nova</vt:lpstr>
      <vt:lpstr>Calibri</vt:lpstr>
      <vt:lpstr>Calibri Light</vt:lpstr>
      <vt:lpstr>Gill Sans MT</vt:lpstr>
      <vt:lpstr>Tw Cen MT</vt:lpstr>
      <vt:lpstr>Tw Cen MT Condensed</vt:lpstr>
      <vt:lpstr>Wingdings 3</vt:lpstr>
      <vt:lpstr>Office Theme</vt:lpstr>
      <vt:lpstr>3_Office Theme</vt:lpstr>
      <vt:lpstr>2_Office Theme</vt:lpstr>
      <vt:lpstr>1_Office Theme</vt:lpstr>
      <vt:lpstr>Integral</vt:lpstr>
      <vt:lpstr>1_Integral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 Based  Filtering</vt:lpstr>
      <vt:lpstr>PowerPoint Presentation</vt:lpstr>
      <vt:lpstr>PowerPoint Presentation</vt:lpstr>
      <vt:lpstr>PowerPoint Presentation</vt:lpstr>
      <vt:lpstr>PowerPoint Presentation</vt:lpstr>
      <vt:lpstr>Word to Vector Model </vt:lpstr>
      <vt:lpstr>Word To Vector Model</vt:lpstr>
      <vt:lpstr>Word to Vector Model </vt:lpstr>
      <vt:lpstr>Word to Vector Model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  Kamdar</dc:creator>
  <cp:lastModifiedBy>Sameer  Kamdar</cp:lastModifiedBy>
  <cp:revision>116</cp:revision>
  <dcterms:created xsi:type="dcterms:W3CDTF">2020-03-13T05:10:25Z</dcterms:created>
  <dcterms:modified xsi:type="dcterms:W3CDTF">2020-04-16T06:22:07Z</dcterms:modified>
</cp:coreProperties>
</file>